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media/image10.svg" ContentType="image/svg+xml"/>
  <Override PartName="/ppt/media/image13.svg" ContentType="image/svg+xml"/>
  <Override PartName="/ppt/media/image16.svg" ContentType="image/svg+xml"/>
  <Override PartName="/ppt/media/image18.svg" ContentType="image/svg+xml"/>
  <Override PartName="/ppt/media/image20.svg" ContentType="image/svg+xml"/>
  <Override PartName="/ppt/media/image22.svg" ContentType="image/svg+xml"/>
  <Override PartName="/ppt/media/image24.svg" ContentType="image/svg+xml"/>
  <Override PartName="/ppt/media/image26.svg" ContentType="image/svg+xml"/>
  <Override PartName="/ppt/media/image28.svg" ContentType="image/svg+xml"/>
  <Override PartName="/ppt/media/image31.svg" ContentType="image/svg+xml"/>
  <Override PartName="/ppt/media/image38.svg" ContentType="image/svg+xml"/>
  <Override PartName="/ppt/media/image4.svg" ContentType="image/svg+xml"/>
  <Override PartName="/ppt/media/image40.svg" ContentType="image/svg+xml"/>
  <Override PartName="/ppt/media/image42.svg" ContentType="image/svg+xml"/>
  <Override PartName="/ppt/media/image44.svg" ContentType="image/svg+xml"/>
  <Override PartName="/ppt/media/image6.svg" ContentType="image/svg+xml"/>
  <Override PartName="/ppt/media/image8.svg" ContentType="image/svg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73" r:id="rId3"/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92" r:id="rId21"/>
  </p:sldIdLst>
  <p:sldSz cx="13004800" cy="7315200"/>
  <p:notesSz cx="6858000" cy="9144000"/>
  <p:embeddedFontLst>
    <p:embeddedFont>
      <p:font typeface="Fira Sans Bold" panose="020B0803050000020004"/>
      <p:bold r:id="rId25"/>
    </p:embeddedFont>
    <p:embeddedFont>
      <p:font typeface="Fira Sans" panose="020B0503050000020004"/>
      <p:regular r:id="rId26"/>
      <p:bold r:id="rId27"/>
      <p:italic r:id="rId28"/>
      <p:boldItalic r:id="rId29"/>
    </p:embeddedFont>
    <p:embeddedFont>
      <p:font typeface="Calibri" panose="020F0502020204030204" charset="0"/>
      <p:regular r:id="rId30"/>
      <p:bold r:id="rId31"/>
      <p:italic r:id="rId32"/>
      <p:boldItalic r:id="rId33"/>
    </p:embeddedFont>
    <p:embeddedFont>
      <p:font typeface="Segoe Print" panose="02000600000000000000" charset="0"/>
      <p:regular r:id="rId34"/>
      <p:bold r:id="rId3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8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 showGuides="1">
      <p:cViewPr varScale="1">
        <p:scale>
          <a:sx n="70" d="100"/>
          <a:sy n="70" d="100"/>
        </p:scale>
        <p:origin x="960" y="43"/>
      </p:cViewPr>
      <p:guideLst>
        <p:guide orient="horz" pos="2138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5" Type="http://schemas.openxmlformats.org/officeDocument/2006/relationships/font" Target="fonts/font11.fntdata"/><Relationship Id="rId34" Type="http://schemas.openxmlformats.org/officeDocument/2006/relationships/font" Target="fonts/font10.fntdata"/><Relationship Id="rId33" Type="http://schemas.openxmlformats.org/officeDocument/2006/relationships/font" Target="fonts/font9.fntdata"/><Relationship Id="rId32" Type="http://schemas.openxmlformats.org/officeDocument/2006/relationships/font" Target="fonts/font8.fntdata"/><Relationship Id="rId31" Type="http://schemas.openxmlformats.org/officeDocument/2006/relationships/font" Target="fonts/font7.fntdata"/><Relationship Id="rId30" Type="http://schemas.openxmlformats.org/officeDocument/2006/relationships/font" Target="fonts/font6.fntdata"/><Relationship Id="rId3" Type="http://schemas.openxmlformats.org/officeDocument/2006/relationships/slide" Target="slides/slide1.xml"/><Relationship Id="rId29" Type="http://schemas.openxmlformats.org/officeDocument/2006/relationships/font" Target="fonts/font5.fntdata"/><Relationship Id="rId28" Type="http://schemas.openxmlformats.org/officeDocument/2006/relationships/font" Target="fonts/font4.fntdata"/><Relationship Id="rId27" Type="http://schemas.openxmlformats.org/officeDocument/2006/relationships/font" Target="fonts/font3.fntdata"/><Relationship Id="rId26" Type="http://schemas.openxmlformats.org/officeDocument/2006/relationships/font" Target="fonts/font2.fntdata"/><Relationship Id="rId25" Type="http://schemas.openxmlformats.org/officeDocument/2006/relationships/font" Target="fonts/font1.fntdata"/><Relationship Id="rId24" Type="http://schemas.openxmlformats.org/officeDocument/2006/relationships/tableStyles" Target="tableStyles.xml"/><Relationship Id="rId23" Type="http://schemas.openxmlformats.org/officeDocument/2006/relationships/viewProps" Target="viewProps.xml"/><Relationship Id="rId22" Type="http://schemas.openxmlformats.org/officeDocument/2006/relationships/presProps" Target="presProps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8.svg"/><Relationship Id="rId3" Type="http://schemas.openxmlformats.org/officeDocument/2006/relationships/image" Target="../media/image7.png"/><Relationship Id="rId2" Type="http://schemas.openxmlformats.org/officeDocument/2006/relationships/image" Target="../media/image31.svg"/><Relationship Id="rId1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38.svg"/><Relationship Id="rId3" Type="http://schemas.openxmlformats.org/officeDocument/2006/relationships/image" Target="../media/image37.png"/><Relationship Id="rId2" Type="http://schemas.openxmlformats.org/officeDocument/2006/relationships/image" Target="../media/image10.svg"/><Relationship Id="rId1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42.svg"/><Relationship Id="rId3" Type="http://schemas.openxmlformats.org/officeDocument/2006/relationships/image" Target="../media/image41.png"/><Relationship Id="rId2" Type="http://schemas.openxmlformats.org/officeDocument/2006/relationships/image" Target="../media/image40.svg"/><Relationship Id="rId1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4.svg"/><Relationship Id="rId1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5.GIF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.svg"/><Relationship Id="rId8" Type="http://schemas.openxmlformats.org/officeDocument/2006/relationships/image" Target="../media/image9.png"/><Relationship Id="rId7" Type="http://schemas.openxmlformats.org/officeDocument/2006/relationships/image" Target="../media/image8.svg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0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4.svg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13.svg"/><Relationship Id="rId7" Type="http://schemas.openxmlformats.org/officeDocument/2006/relationships/image" Target="../media/image12.png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Relationship Id="rId3" Type="http://schemas.openxmlformats.org/officeDocument/2006/relationships/image" Target="../media/image19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26.svg"/><Relationship Id="rId3" Type="http://schemas.openxmlformats.org/officeDocument/2006/relationships/image" Target="../media/image25.png"/><Relationship Id="rId2" Type="http://schemas.openxmlformats.org/officeDocument/2006/relationships/image" Target="../media/image24.svg"/><Relationship Id="rId1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8.svg"/><Relationship Id="rId3" Type="http://schemas.openxmlformats.org/officeDocument/2006/relationships/image" Target="../media/image27.png"/><Relationship Id="rId2" Type="http://schemas.openxmlformats.org/officeDocument/2006/relationships/image" Target="../media/image6.svg"/><Relationship Id="rId1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292740" y="457129"/>
            <a:ext cx="3968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/>
              <a:t>KHOA KỸ THUẬT VÀ CÔNG NGHỆ</a:t>
            </a:r>
            <a:endParaRPr lang="vi-VN" dirty="0"/>
          </a:p>
        </p:txBody>
      </p:sp>
      <p:sp>
        <p:nvSpPr>
          <p:cNvPr id="3" name="TextBox 2"/>
          <p:cNvSpPr txBox="1"/>
          <p:nvPr/>
        </p:nvSpPr>
        <p:spPr>
          <a:xfrm>
            <a:off x="4292428" y="1448445"/>
            <a:ext cx="42319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000" b="1" dirty="0"/>
              <a:t>BÁO CÁO ĐỒ ÁN CƠ SỞ NGÀNH</a:t>
            </a:r>
            <a:endParaRPr lang="vi-VN" sz="20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2844743" y="2057491"/>
            <a:ext cx="7061835" cy="4756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500" b="1" dirty="0"/>
              <a:t>“Thiết kế Website giới thiệu du lịch Trà </a:t>
            </a:r>
            <a:r>
              <a:rPr lang="vi-VN" sz="2500" b="1" dirty="0"/>
              <a:t>Vinh ”</a:t>
            </a:r>
            <a:endParaRPr lang="vi-VN" sz="25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3835344" y="914413"/>
            <a:ext cx="5000087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300" b="1" dirty="0"/>
              <a:t>BỘ MÔN CÔNG NGHỆ THÔNG TIN</a:t>
            </a:r>
            <a:endParaRPr lang="vi-VN" sz="23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1854200" y="3886200"/>
            <a:ext cx="876744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1500" b="1" dirty="0"/>
              <a:t>Giảng viên hướng dẫn</a:t>
            </a:r>
            <a:r>
              <a:rPr lang="vi-VN" sz="1500" dirty="0"/>
              <a:t>: </a:t>
            </a:r>
            <a:r>
              <a:rPr lang="vi-VN" sz="1500" dirty="0" err="1"/>
              <a:t>ThS</a:t>
            </a:r>
            <a:r>
              <a:rPr lang="vi-VN" sz="1500" dirty="0"/>
              <a:t>. Nguyễn Ngọc Đan Thanh</a:t>
            </a:r>
            <a:endParaRPr lang="vi-VN" sz="1500" dirty="0"/>
          </a:p>
          <a:p>
            <a:pPr algn="ctr"/>
            <a:r>
              <a:rPr lang="vi-VN" sz="1500" b="1" dirty="0"/>
              <a:t>Sinh viên thực hiện</a:t>
            </a:r>
            <a:r>
              <a:rPr lang="vi-VN" sz="1500" dirty="0"/>
              <a:t>: Tải Trọng Nghĩa</a:t>
            </a:r>
            <a:endParaRPr lang="vi-VN" sz="1500" dirty="0"/>
          </a:p>
          <a:p>
            <a:pPr algn="ctr"/>
            <a:r>
              <a:rPr lang="vi-VN" sz="1500" b="1" dirty="0"/>
              <a:t>Lớp</a:t>
            </a:r>
            <a:r>
              <a:rPr lang="vi-VN" sz="1500" dirty="0"/>
              <a:t>: DA21TTC</a:t>
            </a:r>
            <a:endParaRPr lang="vi-VN" sz="1500" dirty="0"/>
          </a:p>
          <a:p>
            <a:pPr algn="ctr"/>
            <a:r>
              <a:rPr lang="vi-VN" sz="1500" b="1" dirty="0"/>
              <a:t>Khóa</a:t>
            </a:r>
            <a:r>
              <a:rPr lang="vi-VN" sz="1500" dirty="0"/>
              <a:t>: 2021-2025</a:t>
            </a:r>
            <a:endParaRPr lang="vi-VN" sz="1500" dirty="0"/>
          </a:p>
        </p:txBody>
      </p:sp>
      <p:pic>
        <p:nvPicPr>
          <p:cNvPr id="7" name="Picture 6" descr="Description: images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540041" y="76136"/>
            <a:ext cx="1163216" cy="1143021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Oval 7"/>
          <p:cNvSpPr/>
          <p:nvPr/>
        </p:nvSpPr>
        <p:spPr>
          <a:xfrm>
            <a:off x="-1307691" y="-534973"/>
            <a:ext cx="3797133" cy="371632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9" name="Oval 8"/>
          <p:cNvSpPr/>
          <p:nvPr/>
        </p:nvSpPr>
        <p:spPr>
          <a:xfrm>
            <a:off x="10151805" y="4110769"/>
            <a:ext cx="3797133" cy="371632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dirty="0">
              <a:ln>
                <a:solidFill>
                  <a:schemeClr val="accent1">
                    <a:lumMod val="75000"/>
                  </a:schemeClr>
                </a:solidFill>
              </a:ln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1701800" y="990915"/>
            <a:ext cx="3242250" cy="1749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000"/>
              </a:lnSpc>
            </a:pPr>
            <a:r>
              <a:rPr lang="en-US" sz="5000">
                <a:solidFill>
                  <a:srgbClr val="000000"/>
                </a:solidFill>
                <a:latin typeface="Fira Sans Bold" panose="020B0803050000020004"/>
              </a:rPr>
              <a:t>KẾT QUẢ </a:t>
            </a:r>
            <a:endParaRPr lang="en-US" sz="5000">
              <a:solidFill>
                <a:srgbClr val="000000"/>
              </a:solidFill>
              <a:latin typeface="Fira Sans Bold" panose="020B0803050000020004"/>
            </a:endParaRPr>
          </a:p>
          <a:p>
            <a:pPr>
              <a:lnSpc>
                <a:spcPts val="7000"/>
              </a:lnSpc>
            </a:pPr>
            <a:r>
              <a:rPr lang="en-US" sz="5000">
                <a:solidFill>
                  <a:srgbClr val="000000"/>
                </a:solidFill>
                <a:latin typeface="Fira Sans Bold" panose="020B0803050000020004"/>
              </a:rPr>
              <a:t>ĐẠT ĐƯỢC</a:t>
            </a:r>
            <a:endParaRPr lang="en-US" sz="5000">
              <a:solidFill>
                <a:srgbClr val="000000"/>
              </a:solidFill>
              <a:latin typeface="Fira Sans Bold" panose="020B0803050000020004"/>
            </a:endParaRPr>
          </a:p>
        </p:txBody>
      </p:sp>
      <p:sp>
        <p:nvSpPr>
          <p:cNvPr id="5" name="Freeform 2"/>
          <p:cNvSpPr/>
          <p:nvPr/>
        </p:nvSpPr>
        <p:spPr>
          <a:xfrm>
            <a:off x="5740400" y="1219200"/>
            <a:ext cx="6574790" cy="5450205"/>
          </a:xfrm>
          <a:custGeom>
            <a:avLst/>
            <a:gdLst/>
            <a:ahLst/>
            <a:cxnLst/>
            <a:rect l="l" t="t" r="r" b="b"/>
            <a:pathLst>
              <a:path w="4412654" h="4114800">
                <a:moveTo>
                  <a:pt x="0" y="0"/>
                </a:moveTo>
                <a:lnTo>
                  <a:pt x="4412654" y="0"/>
                </a:lnTo>
                <a:lnTo>
                  <a:pt x="441265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4"/>
          <p:cNvSpPr/>
          <p:nvPr/>
        </p:nvSpPr>
        <p:spPr>
          <a:xfrm>
            <a:off x="254000" y="914400"/>
            <a:ext cx="1351915" cy="101092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over dir="d"/>
      </p:transition>
    </mc:Choice>
    <mc:Fallback>
      <p:transition spd="slow">
        <p:cover dir="d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438059" y="1024981"/>
            <a:ext cx="750987" cy="164065"/>
            <a:chOff x="0" y="0"/>
            <a:chExt cx="164826" cy="3600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64826" cy="36009"/>
            </a:xfrm>
            <a:custGeom>
              <a:avLst/>
              <a:gdLst/>
              <a:ahLst/>
              <a:cxnLst/>
              <a:rect l="l" t="t" r="r" b="b"/>
              <a:pathLst>
                <a:path w="164826" h="36009">
                  <a:moveTo>
                    <a:pt x="18004" y="0"/>
                  </a:moveTo>
                  <a:lnTo>
                    <a:pt x="146821" y="0"/>
                  </a:lnTo>
                  <a:cubicBezTo>
                    <a:pt x="156765" y="0"/>
                    <a:pt x="164826" y="8061"/>
                    <a:pt x="164826" y="18004"/>
                  </a:cubicBezTo>
                  <a:lnTo>
                    <a:pt x="164826" y="18004"/>
                  </a:lnTo>
                  <a:cubicBezTo>
                    <a:pt x="164826" y="27948"/>
                    <a:pt x="156765" y="36009"/>
                    <a:pt x="146821" y="36009"/>
                  </a:cubicBezTo>
                  <a:lnTo>
                    <a:pt x="18004" y="36009"/>
                  </a:lnTo>
                  <a:cubicBezTo>
                    <a:pt x="8061" y="36009"/>
                    <a:pt x="0" y="27948"/>
                    <a:pt x="0" y="18004"/>
                  </a:cubicBezTo>
                  <a:lnTo>
                    <a:pt x="0" y="18004"/>
                  </a:lnTo>
                  <a:cubicBezTo>
                    <a:pt x="0" y="8061"/>
                    <a:pt x="8061" y="0"/>
                    <a:pt x="18004" y="0"/>
                  </a:cubicBezTo>
                  <a:close/>
                </a:path>
              </a:pathLst>
            </a:custGeom>
            <a:solidFill>
              <a:srgbClr val="38B6FF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164826" cy="645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088926" y="799991"/>
            <a:ext cx="2213073" cy="5473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3200" dirty="0">
                <a:solidFill>
                  <a:srgbClr val="000000"/>
                </a:solidFill>
                <a:latin typeface="Fira Sans Bold" panose="020B0803050000020004"/>
              </a:rPr>
              <a:t>ĐĂNG NHẬP</a:t>
            </a:r>
            <a:endParaRPr lang="en-US" sz="3200" dirty="0">
              <a:solidFill>
                <a:srgbClr val="000000"/>
              </a:solidFill>
              <a:latin typeface="Fira Sans Bold" panose="020B0803050000020004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893782" y="3442652"/>
            <a:ext cx="5611793" cy="7899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 dirty="0" err="1">
                <a:solidFill>
                  <a:srgbClr val="000000"/>
                </a:solidFill>
                <a:latin typeface="Fira Sans" panose="020B0503050000020004"/>
              </a:rPr>
              <a:t>Người</a:t>
            </a:r>
            <a:r>
              <a:rPr lang="en-US" sz="2200" dirty="0">
                <a:solidFill>
                  <a:srgbClr val="000000"/>
                </a:solidFill>
                <a:latin typeface="Fira Sans" panose="020B0503050000020004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Fira Sans" panose="020B0503050000020004"/>
              </a:rPr>
              <a:t>quản</a:t>
            </a:r>
            <a:r>
              <a:rPr lang="en-US" sz="2200" dirty="0">
                <a:solidFill>
                  <a:srgbClr val="000000"/>
                </a:solidFill>
                <a:latin typeface="Fira Sans" panose="020B0503050000020004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Fira Sans" panose="020B0503050000020004"/>
              </a:rPr>
              <a:t>trị</a:t>
            </a:r>
            <a:r>
              <a:rPr lang="en-US" sz="2200" dirty="0">
                <a:solidFill>
                  <a:srgbClr val="000000"/>
                </a:solidFill>
                <a:latin typeface="Fira Sans" panose="020B0503050000020004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Fira Sans" panose="020B0503050000020004"/>
              </a:rPr>
              <a:t>truy</a:t>
            </a:r>
            <a:r>
              <a:rPr lang="en-US" sz="2200" dirty="0">
                <a:solidFill>
                  <a:srgbClr val="000000"/>
                </a:solidFill>
                <a:latin typeface="Fira Sans" panose="020B0503050000020004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Fira Sans" panose="020B0503050000020004"/>
              </a:rPr>
              <a:t>cập</a:t>
            </a:r>
            <a:r>
              <a:rPr lang="en-US" sz="2200" dirty="0">
                <a:solidFill>
                  <a:srgbClr val="000000"/>
                </a:solidFill>
                <a:latin typeface="Fira Sans" panose="020B0503050000020004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Fira Sans" panose="020B0503050000020004"/>
              </a:rPr>
              <a:t>vào</a:t>
            </a:r>
            <a:r>
              <a:rPr lang="en-US" sz="2200" dirty="0">
                <a:solidFill>
                  <a:srgbClr val="000000"/>
                </a:solidFill>
                <a:latin typeface="Fira Sans" panose="020B0503050000020004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Fira Sans" panose="020B0503050000020004"/>
              </a:rPr>
              <a:t>hệ</a:t>
            </a:r>
            <a:r>
              <a:rPr lang="en-US" sz="2200" dirty="0">
                <a:solidFill>
                  <a:srgbClr val="000000"/>
                </a:solidFill>
                <a:latin typeface="Fira Sans" panose="020B0503050000020004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Fira Sans" panose="020B0503050000020004"/>
              </a:rPr>
              <a:t>thống</a:t>
            </a:r>
            <a:r>
              <a:rPr lang="vi-VN" altLang="en-US" sz="2200" dirty="0" err="1">
                <a:solidFill>
                  <a:srgbClr val="000000"/>
                </a:solidFill>
                <a:latin typeface="Fira Sans" panose="020B0503050000020004"/>
              </a:rPr>
              <a:t> để quản </a:t>
            </a:r>
            <a:r>
              <a:rPr lang="vi-VN" altLang="en-US" sz="2200" dirty="0" err="1">
                <a:solidFill>
                  <a:srgbClr val="000000"/>
                </a:solidFill>
                <a:latin typeface="Fira Sans" panose="020B0503050000020004"/>
              </a:rPr>
              <a:t>lí</a:t>
            </a:r>
            <a:endParaRPr lang="vi-VN" altLang="en-US" sz="2200" dirty="0" err="1">
              <a:solidFill>
                <a:srgbClr val="000000"/>
              </a:solidFill>
              <a:latin typeface="Fira Sans" panose="020B0503050000020004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59600" y="1371600"/>
            <a:ext cx="5844540" cy="47853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 rot="5400000">
            <a:off x="438059" y="1024981"/>
            <a:ext cx="750987" cy="164065"/>
            <a:chOff x="0" y="0"/>
            <a:chExt cx="164826" cy="3600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64826" cy="36009"/>
            </a:xfrm>
            <a:custGeom>
              <a:avLst/>
              <a:gdLst/>
              <a:ahLst/>
              <a:cxnLst/>
              <a:rect l="l" t="t" r="r" b="b"/>
              <a:pathLst>
                <a:path w="164826" h="36009">
                  <a:moveTo>
                    <a:pt x="18004" y="0"/>
                  </a:moveTo>
                  <a:lnTo>
                    <a:pt x="146821" y="0"/>
                  </a:lnTo>
                  <a:cubicBezTo>
                    <a:pt x="156765" y="0"/>
                    <a:pt x="164826" y="8061"/>
                    <a:pt x="164826" y="18004"/>
                  </a:cubicBezTo>
                  <a:lnTo>
                    <a:pt x="164826" y="18004"/>
                  </a:lnTo>
                  <a:cubicBezTo>
                    <a:pt x="164826" y="27948"/>
                    <a:pt x="156765" y="36009"/>
                    <a:pt x="146821" y="36009"/>
                  </a:cubicBezTo>
                  <a:lnTo>
                    <a:pt x="18004" y="36009"/>
                  </a:lnTo>
                  <a:cubicBezTo>
                    <a:pt x="8061" y="36009"/>
                    <a:pt x="0" y="27948"/>
                    <a:pt x="0" y="18004"/>
                  </a:cubicBezTo>
                  <a:lnTo>
                    <a:pt x="0" y="18004"/>
                  </a:lnTo>
                  <a:cubicBezTo>
                    <a:pt x="0" y="8061"/>
                    <a:pt x="8061" y="0"/>
                    <a:pt x="18004" y="0"/>
                  </a:cubicBezTo>
                  <a:close/>
                </a:path>
              </a:pathLst>
            </a:custGeom>
            <a:solidFill>
              <a:srgbClr val="38B6FF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164826" cy="645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092200" y="824230"/>
            <a:ext cx="4651473" cy="5473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3200" dirty="0">
                <a:solidFill>
                  <a:srgbClr val="000000"/>
                </a:solidFill>
                <a:latin typeface="Fira Sans Bold" panose="020B0803050000020004"/>
              </a:rPr>
              <a:t>Giao </a:t>
            </a:r>
            <a:r>
              <a:rPr lang="en-US" sz="3200" dirty="0" err="1">
                <a:solidFill>
                  <a:srgbClr val="000000"/>
                </a:solidFill>
                <a:latin typeface="Fira Sans Bold" panose="020B0803050000020004"/>
              </a:rPr>
              <a:t>diện</a:t>
            </a:r>
            <a:r>
              <a:rPr lang="en-US" sz="3200" dirty="0">
                <a:solidFill>
                  <a:srgbClr val="000000"/>
                </a:solidFill>
                <a:latin typeface="Fira Sans Bold" panose="020B0803050000020004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Fira Sans Bold" panose="020B0803050000020004"/>
              </a:rPr>
              <a:t>người</a:t>
            </a:r>
            <a:r>
              <a:rPr lang="en-US" sz="3200" dirty="0">
                <a:solidFill>
                  <a:srgbClr val="000000"/>
                </a:solidFill>
                <a:latin typeface="Fira Sans Bold" panose="020B0803050000020004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Fira Sans Bold" panose="020B0803050000020004"/>
              </a:rPr>
              <a:t>quản</a:t>
            </a:r>
            <a:r>
              <a:rPr lang="en-US" sz="3200" dirty="0">
                <a:solidFill>
                  <a:srgbClr val="000000"/>
                </a:solidFill>
                <a:latin typeface="Fira Sans Bold" panose="020B0803050000020004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Fira Sans Bold" panose="020B0803050000020004"/>
              </a:rPr>
              <a:t>trị</a:t>
            </a:r>
            <a:endParaRPr lang="en-US" sz="3200" dirty="0">
              <a:solidFill>
                <a:srgbClr val="000000"/>
              </a:solidFill>
              <a:latin typeface="Fira Sans Bold" panose="020B0803050000020004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8800" y="1590040"/>
            <a:ext cx="12025630" cy="57251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airplane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438059" y="1024981"/>
            <a:ext cx="750987" cy="164065"/>
            <a:chOff x="0" y="0"/>
            <a:chExt cx="164826" cy="3600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64826" cy="36009"/>
            </a:xfrm>
            <a:custGeom>
              <a:avLst/>
              <a:gdLst/>
              <a:ahLst/>
              <a:cxnLst/>
              <a:rect l="l" t="t" r="r" b="b"/>
              <a:pathLst>
                <a:path w="164826" h="36009">
                  <a:moveTo>
                    <a:pt x="18004" y="0"/>
                  </a:moveTo>
                  <a:lnTo>
                    <a:pt x="146821" y="0"/>
                  </a:lnTo>
                  <a:cubicBezTo>
                    <a:pt x="156765" y="0"/>
                    <a:pt x="164826" y="8061"/>
                    <a:pt x="164826" y="18004"/>
                  </a:cubicBezTo>
                  <a:lnTo>
                    <a:pt x="164826" y="18004"/>
                  </a:lnTo>
                  <a:cubicBezTo>
                    <a:pt x="164826" y="27948"/>
                    <a:pt x="156765" y="36009"/>
                    <a:pt x="146821" y="36009"/>
                  </a:cubicBezTo>
                  <a:lnTo>
                    <a:pt x="18004" y="36009"/>
                  </a:lnTo>
                  <a:cubicBezTo>
                    <a:pt x="8061" y="36009"/>
                    <a:pt x="0" y="27948"/>
                    <a:pt x="0" y="18004"/>
                  </a:cubicBezTo>
                  <a:lnTo>
                    <a:pt x="0" y="18004"/>
                  </a:lnTo>
                  <a:cubicBezTo>
                    <a:pt x="0" y="8061"/>
                    <a:pt x="8061" y="0"/>
                    <a:pt x="18004" y="0"/>
                  </a:cubicBezTo>
                  <a:close/>
                </a:path>
              </a:pathLst>
            </a:custGeom>
            <a:solidFill>
              <a:srgbClr val="38B6FF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164826" cy="645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088926" y="799991"/>
            <a:ext cx="4575273" cy="5473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3200" dirty="0">
                <a:solidFill>
                  <a:srgbClr val="000000"/>
                </a:solidFill>
                <a:latin typeface="Fira Sans Bold" panose="020B0803050000020004"/>
              </a:rPr>
              <a:t>Giao </a:t>
            </a:r>
            <a:r>
              <a:rPr lang="en-US" sz="3200" dirty="0" err="1">
                <a:solidFill>
                  <a:srgbClr val="000000"/>
                </a:solidFill>
                <a:latin typeface="Fira Sans Bold" panose="020B0803050000020004"/>
              </a:rPr>
              <a:t>diện</a:t>
            </a:r>
            <a:r>
              <a:rPr lang="en-US" sz="3200" dirty="0">
                <a:solidFill>
                  <a:srgbClr val="000000"/>
                </a:solidFill>
                <a:latin typeface="Fira Sans Bold" panose="020B0803050000020004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Fira Sans Bold" panose="020B0803050000020004"/>
              </a:rPr>
              <a:t>người</a:t>
            </a:r>
            <a:r>
              <a:rPr lang="en-US" sz="3200" dirty="0">
                <a:solidFill>
                  <a:srgbClr val="000000"/>
                </a:solidFill>
                <a:latin typeface="Fira Sans Bold" panose="020B0803050000020004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Fira Sans Bold" panose="020B0803050000020004"/>
              </a:rPr>
              <a:t>quản</a:t>
            </a:r>
            <a:r>
              <a:rPr lang="en-US" sz="3200" dirty="0">
                <a:solidFill>
                  <a:srgbClr val="000000"/>
                </a:solidFill>
                <a:latin typeface="Fira Sans Bold" panose="020B0803050000020004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Fira Sans Bold" panose="020B0803050000020004"/>
              </a:rPr>
              <a:t>trị</a:t>
            </a:r>
            <a:endParaRPr lang="en-US" sz="3200" dirty="0">
              <a:solidFill>
                <a:srgbClr val="000000"/>
              </a:solidFill>
              <a:latin typeface="Fira Sans Bold" panose="020B0803050000020004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283851" y="3247390"/>
            <a:ext cx="2338745" cy="789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>
                <a:solidFill>
                  <a:srgbClr val="000000"/>
                </a:solidFill>
                <a:latin typeface="Fira Sans" panose="020B0503050000020004"/>
              </a:rPr>
              <a:t>Quản lý danh sách</a:t>
            </a:r>
            <a:endParaRPr lang="en-US" sz="2200">
              <a:solidFill>
                <a:srgbClr val="000000"/>
              </a:solidFill>
              <a:latin typeface="Fira Sans" panose="020B0503050000020004"/>
            </a:endParaRPr>
          </a:p>
          <a:p>
            <a:pPr algn="ctr">
              <a:lnSpc>
                <a:spcPts val="3080"/>
              </a:lnSpc>
            </a:pPr>
            <a:r>
              <a:rPr lang="vi-VN" altLang="en-US" sz="2200">
                <a:solidFill>
                  <a:srgbClr val="000000"/>
                </a:solidFill>
                <a:latin typeface="Fira Sans" panose="020B0503050000020004"/>
              </a:rPr>
              <a:t>các điểm du </a:t>
            </a:r>
            <a:r>
              <a:rPr lang="vi-VN" altLang="en-US" sz="2200">
                <a:solidFill>
                  <a:srgbClr val="000000"/>
                </a:solidFill>
                <a:latin typeface="Fira Sans" panose="020B0503050000020004"/>
              </a:rPr>
              <a:t>lịch</a:t>
            </a:r>
            <a:endParaRPr lang="vi-VN" altLang="en-US" sz="2200">
              <a:solidFill>
                <a:srgbClr val="000000"/>
              </a:solidFill>
              <a:latin typeface="Fira Sans" panose="020B0503050000020004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59400" y="1905000"/>
            <a:ext cx="7645400" cy="44411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 isContent="1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438059" y="1024981"/>
            <a:ext cx="750987" cy="164065"/>
            <a:chOff x="0" y="0"/>
            <a:chExt cx="164826" cy="3600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64826" cy="36009"/>
            </a:xfrm>
            <a:custGeom>
              <a:avLst/>
              <a:gdLst/>
              <a:ahLst/>
              <a:cxnLst/>
              <a:rect l="l" t="t" r="r" b="b"/>
              <a:pathLst>
                <a:path w="164826" h="36009">
                  <a:moveTo>
                    <a:pt x="18004" y="0"/>
                  </a:moveTo>
                  <a:lnTo>
                    <a:pt x="146821" y="0"/>
                  </a:lnTo>
                  <a:cubicBezTo>
                    <a:pt x="156765" y="0"/>
                    <a:pt x="164826" y="8061"/>
                    <a:pt x="164826" y="18004"/>
                  </a:cubicBezTo>
                  <a:lnTo>
                    <a:pt x="164826" y="18004"/>
                  </a:lnTo>
                  <a:cubicBezTo>
                    <a:pt x="164826" y="27948"/>
                    <a:pt x="156765" y="36009"/>
                    <a:pt x="146821" y="36009"/>
                  </a:cubicBezTo>
                  <a:lnTo>
                    <a:pt x="18004" y="36009"/>
                  </a:lnTo>
                  <a:cubicBezTo>
                    <a:pt x="8061" y="36009"/>
                    <a:pt x="0" y="27948"/>
                    <a:pt x="0" y="18004"/>
                  </a:cubicBezTo>
                  <a:lnTo>
                    <a:pt x="0" y="18004"/>
                  </a:lnTo>
                  <a:cubicBezTo>
                    <a:pt x="0" y="8061"/>
                    <a:pt x="8061" y="0"/>
                    <a:pt x="18004" y="0"/>
                  </a:cubicBezTo>
                  <a:close/>
                </a:path>
              </a:pathLst>
            </a:custGeom>
            <a:solidFill>
              <a:srgbClr val="38B6FF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164826" cy="645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092200" y="833328"/>
            <a:ext cx="4114800" cy="5473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3200" dirty="0">
                <a:solidFill>
                  <a:srgbClr val="000000"/>
                </a:solidFill>
                <a:latin typeface="Fira Sans Bold" panose="020B0803050000020004"/>
              </a:rPr>
              <a:t>Giao </a:t>
            </a:r>
            <a:r>
              <a:rPr lang="en-US" sz="3200" dirty="0" err="1">
                <a:solidFill>
                  <a:srgbClr val="000000"/>
                </a:solidFill>
                <a:latin typeface="Fira Sans Bold" panose="020B0803050000020004"/>
              </a:rPr>
              <a:t>diện</a:t>
            </a:r>
            <a:r>
              <a:rPr lang="en-US" sz="3200" dirty="0">
                <a:solidFill>
                  <a:srgbClr val="000000"/>
                </a:solidFill>
                <a:latin typeface="Fira Sans Bold" panose="020B0803050000020004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Fira Sans Bold" panose="020B0803050000020004"/>
              </a:rPr>
              <a:t>người</a:t>
            </a:r>
            <a:r>
              <a:rPr lang="en-US" sz="3200" dirty="0">
                <a:solidFill>
                  <a:srgbClr val="000000"/>
                </a:solidFill>
                <a:latin typeface="Fira Sans Bold" panose="020B0803050000020004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Fira Sans Bold" panose="020B0803050000020004"/>
              </a:rPr>
              <a:t>dùng</a:t>
            </a:r>
            <a:endParaRPr lang="en-US" sz="3200" dirty="0">
              <a:solidFill>
                <a:srgbClr val="000000"/>
              </a:solidFill>
              <a:latin typeface="Fira Sans Bold" panose="020B0803050000020004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673100" y="3442335"/>
            <a:ext cx="3221355" cy="7899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</a:pPr>
            <a:r>
              <a:rPr lang="vi-VN" altLang="en-US" sz="2200" dirty="0" err="1">
                <a:solidFill>
                  <a:srgbClr val="000000"/>
                </a:solidFill>
                <a:latin typeface="Fira Sans" panose="020B0503050000020004"/>
              </a:rPr>
              <a:t>Thông tin các điểm du </a:t>
            </a:r>
            <a:r>
              <a:rPr lang="vi-VN" altLang="en-US" sz="2200" dirty="0" err="1">
                <a:solidFill>
                  <a:srgbClr val="000000"/>
                </a:solidFill>
                <a:latin typeface="Fira Sans" panose="020B0503050000020004"/>
              </a:rPr>
              <a:t>lịch</a:t>
            </a:r>
            <a:endParaRPr lang="vi-VN" altLang="en-US" sz="2200" dirty="0" err="1">
              <a:solidFill>
                <a:srgbClr val="000000"/>
              </a:solidFill>
              <a:latin typeface="Fira Sans" panose="020B0503050000020004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40200" y="1905000"/>
            <a:ext cx="8778875" cy="49218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 dir="in"/>
      </p:transition>
    </mc:Choice>
    <mc:Fallback>
      <p:transition spd="slow">
        <p:split orient="vert" dir="in"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 rot="5400000">
            <a:off x="438059" y="1024981"/>
            <a:ext cx="750987" cy="164065"/>
            <a:chOff x="0" y="0"/>
            <a:chExt cx="164826" cy="3600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64826" cy="36009"/>
            </a:xfrm>
            <a:custGeom>
              <a:avLst/>
              <a:gdLst/>
              <a:ahLst/>
              <a:cxnLst/>
              <a:rect l="l" t="t" r="r" b="b"/>
              <a:pathLst>
                <a:path w="164826" h="36009">
                  <a:moveTo>
                    <a:pt x="18004" y="0"/>
                  </a:moveTo>
                  <a:lnTo>
                    <a:pt x="146821" y="0"/>
                  </a:lnTo>
                  <a:cubicBezTo>
                    <a:pt x="156765" y="0"/>
                    <a:pt x="164826" y="8061"/>
                    <a:pt x="164826" y="18004"/>
                  </a:cubicBezTo>
                  <a:lnTo>
                    <a:pt x="164826" y="18004"/>
                  </a:lnTo>
                  <a:cubicBezTo>
                    <a:pt x="164826" y="27948"/>
                    <a:pt x="156765" y="36009"/>
                    <a:pt x="146821" y="36009"/>
                  </a:cubicBezTo>
                  <a:lnTo>
                    <a:pt x="18004" y="36009"/>
                  </a:lnTo>
                  <a:cubicBezTo>
                    <a:pt x="8061" y="36009"/>
                    <a:pt x="0" y="27948"/>
                    <a:pt x="0" y="18004"/>
                  </a:cubicBezTo>
                  <a:lnTo>
                    <a:pt x="0" y="18004"/>
                  </a:lnTo>
                  <a:cubicBezTo>
                    <a:pt x="0" y="8061"/>
                    <a:pt x="8061" y="0"/>
                    <a:pt x="18004" y="0"/>
                  </a:cubicBezTo>
                  <a:close/>
                </a:path>
              </a:pathLst>
            </a:custGeom>
            <a:solidFill>
              <a:srgbClr val="38B6FF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164826" cy="645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088927" y="799991"/>
            <a:ext cx="3965853" cy="547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Fira Sans Bold" panose="020B0803050000020004"/>
              </a:rPr>
              <a:t>Giao diện người dùng</a:t>
            </a:r>
            <a:endParaRPr lang="en-US" sz="3200">
              <a:solidFill>
                <a:srgbClr val="000000"/>
              </a:solidFill>
              <a:latin typeface="Fira Sans Bold" panose="020B0803050000020004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330103" y="3886517"/>
            <a:ext cx="2980016" cy="7899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 dirty="0" err="1">
                <a:solidFill>
                  <a:srgbClr val="000000"/>
                </a:solidFill>
                <a:latin typeface="Fira Sans" panose="020B0503050000020004"/>
              </a:rPr>
              <a:t>Xem</a:t>
            </a:r>
            <a:r>
              <a:rPr lang="en-US" sz="2200" dirty="0">
                <a:solidFill>
                  <a:srgbClr val="000000"/>
                </a:solidFill>
                <a:latin typeface="Fira Sans" panose="020B0503050000020004"/>
              </a:rPr>
              <a:t> chi </a:t>
            </a:r>
            <a:r>
              <a:rPr lang="en-US" sz="2200" dirty="0" err="1">
                <a:solidFill>
                  <a:srgbClr val="000000"/>
                </a:solidFill>
                <a:latin typeface="Fira Sans" panose="020B0503050000020004"/>
              </a:rPr>
              <a:t>tiết</a:t>
            </a:r>
            <a:r>
              <a:rPr lang="en-US" sz="2200" dirty="0">
                <a:solidFill>
                  <a:srgbClr val="000000"/>
                </a:solidFill>
                <a:latin typeface="Fira Sans" panose="020B0503050000020004"/>
              </a:rPr>
              <a:t> </a:t>
            </a:r>
            <a:r>
              <a:rPr lang="vi-VN" altLang="en-US" sz="2200" dirty="0" err="1">
                <a:solidFill>
                  <a:srgbClr val="000000"/>
                </a:solidFill>
                <a:latin typeface="Fira Sans" panose="020B0503050000020004"/>
              </a:rPr>
              <a:t>của điểm du </a:t>
            </a:r>
            <a:r>
              <a:rPr lang="vi-VN" altLang="en-US" sz="2200" dirty="0" err="1">
                <a:solidFill>
                  <a:srgbClr val="000000"/>
                </a:solidFill>
                <a:latin typeface="Fira Sans" panose="020B0503050000020004"/>
              </a:rPr>
              <a:t>lịch</a:t>
            </a:r>
            <a:endParaRPr lang="vi-VN" altLang="en-US" sz="2200" dirty="0" err="1">
              <a:solidFill>
                <a:srgbClr val="000000"/>
              </a:solidFill>
              <a:latin typeface="Fira Sans" panose="020B0503050000020004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83000" y="1482725"/>
            <a:ext cx="9309100" cy="47593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 isContent="1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1375410" y="32385"/>
            <a:ext cx="5405755" cy="16344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375"/>
              </a:lnSpc>
            </a:pPr>
            <a:r>
              <a:rPr lang="en-US" sz="4555">
                <a:solidFill>
                  <a:srgbClr val="000000"/>
                </a:solidFill>
                <a:latin typeface="Fira Sans Bold" panose="020B0803050000020004"/>
              </a:rPr>
              <a:t>KẾT LUẬN VÀ </a:t>
            </a:r>
            <a:endParaRPr lang="en-US" sz="4555">
              <a:solidFill>
                <a:srgbClr val="000000"/>
              </a:solidFill>
              <a:latin typeface="Fira Sans Bold" panose="020B0803050000020004"/>
            </a:endParaRPr>
          </a:p>
          <a:p>
            <a:pPr>
              <a:lnSpc>
                <a:spcPts val="6375"/>
              </a:lnSpc>
            </a:pPr>
            <a:r>
              <a:rPr lang="en-US" sz="4555">
                <a:solidFill>
                  <a:srgbClr val="000000"/>
                </a:solidFill>
                <a:latin typeface="Fira Sans Bold" panose="020B0803050000020004"/>
              </a:rPr>
              <a:t>HƯỚNG PHÁT TRIỂN</a:t>
            </a:r>
            <a:endParaRPr lang="en-US" sz="4555">
              <a:solidFill>
                <a:srgbClr val="000000"/>
              </a:solidFill>
              <a:latin typeface="Fira Sans Bold" panose="020B0803050000020004"/>
            </a:endParaRPr>
          </a:p>
        </p:txBody>
      </p:sp>
      <p:sp>
        <p:nvSpPr>
          <p:cNvPr id="23" name="Freeform 5"/>
          <p:cNvSpPr/>
          <p:nvPr/>
        </p:nvSpPr>
        <p:spPr>
          <a:xfrm>
            <a:off x="101600" y="152400"/>
            <a:ext cx="1273810" cy="1076325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2"/>
          <p:cNvSpPr/>
          <p:nvPr/>
        </p:nvSpPr>
        <p:spPr>
          <a:xfrm>
            <a:off x="2006600" y="1981200"/>
            <a:ext cx="9965055" cy="5334000"/>
          </a:xfrm>
          <a:custGeom>
            <a:avLst/>
            <a:gdLst/>
            <a:ahLst/>
            <a:cxnLst/>
            <a:rect l="l" t="t" r="r" b="b"/>
            <a:pathLst>
              <a:path w="6184520" h="4114800">
                <a:moveTo>
                  <a:pt x="0" y="0"/>
                </a:moveTo>
                <a:lnTo>
                  <a:pt x="6184520" y="0"/>
                </a:lnTo>
                <a:lnTo>
                  <a:pt x="618452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438059" y="1024981"/>
            <a:ext cx="750987" cy="164065"/>
            <a:chOff x="0" y="0"/>
            <a:chExt cx="164826" cy="3600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64826" cy="36009"/>
            </a:xfrm>
            <a:custGeom>
              <a:avLst/>
              <a:gdLst/>
              <a:ahLst/>
              <a:cxnLst/>
              <a:rect l="l" t="t" r="r" b="b"/>
              <a:pathLst>
                <a:path w="164826" h="36009">
                  <a:moveTo>
                    <a:pt x="18004" y="0"/>
                  </a:moveTo>
                  <a:lnTo>
                    <a:pt x="146821" y="0"/>
                  </a:lnTo>
                  <a:cubicBezTo>
                    <a:pt x="156765" y="0"/>
                    <a:pt x="164826" y="8061"/>
                    <a:pt x="164826" y="18004"/>
                  </a:cubicBezTo>
                  <a:lnTo>
                    <a:pt x="164826" y="18004"/>
                  </a:lnTo>
                  <a:cubicBezTo>
                    <a:pt x="164826" y="27948"/>
                    <a:pt x="156765" y="36009"/>
                    <a:pt x="146821" y="36009"/>
                  </a:cubicBezTo>
                  <a:lnTo>
                    <a:pt x="18004" y="36009"/>
                  </a:lnTo>
                  <a:cubicBezTo>
                    <a:pt x="8061" y="36009"/>
                    <a:pt x="0" y="27948"/>
                    <a:pt x="0" y="18004"/>
                  </a:cubicBezTo>
                  <a:lnTo>
                    <a:pt x="0" y="18004"/>
                  </a:lnTo>
                  <a:cubicBezTo>
                    <a:pt x="0" y="8061"/>
                    <a:pt x="8061" y="0"/>
                    <a:pt x="18004" y="0"/>
                  </a:cubicBezTo>
                  <a:close/>
                </a:path>
              </a:pathLst>
            </a:custGeom>
            <a:solidFill>
              <a:srgbClr val="38B6FF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164826" cy="645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</a:p>
          </p:txBody>
        </p:sp>
      </p:grpSp>
      <p:sp>
        <p:nvSpPr>
          <p:cNvPr id="5" name="AutoShape 5"/>
          <p:cNvSpPr/>
          <p:nvPr/>
        </p:nvSpPr>
        <p:spPr>
          <a:xfrm>
            <a:off x="2164602" y="3657600"/>
            <a:ext cx="8723313" cy="0"/>
          </a:xfrm>
          <a:prstGeom prst="line">
            <a:avLst/>
          </a:prstGeom>
          <a:ln w="38100" cap="flat">
            <a:solidFill>
              <a:srgbClr val="484C8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vi-VN"/>
          </a:p>
        </p:txBody>
      </p:sp>
      <p:sp>
        <p:nvSpPr>
          <p:cNvPr id="6" name="AutoShape 6"/>
          <p:cNvSpPr/>
          <p:nvPr/>
        </p:nvSpPr>
        <p:spPr>
          <a:xfrm flipH="1">
            <a:off x="4688159" y="1482507"/>
            <a:ext cx="0" cy="4315806"/>
          </a:xfrm>
          <a:prstGeom prst="line">
            <a:avLst/>
          </a:prstGeom>
          <a:ln w="38100" cap="flat">
            <a:solidFill>
              <a:srgbClr val="484C8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vi-VN"/>
          </a:p>
        </p:txBody>
      </p:sp>
      <p:sp>
        <p:nvSpPr>
          <p:cNvPr id="7" name="Freeform 7"/>
          <p:cNvSpPr/>
          <p:nvPr/>
        </p:nvSpPr>
        <p:spPr>
          <a:xfrm>
            <a:off x="4828179" y="1816563"/>
            <a:ext cx="402124" cy="377997"/>
          </a:xfrm>
          <a:custGeom>
            <a:avLst/>
            <a:gdLst/>
            <a:ahLst/>
            <a:cxnLst/>
            <a:rect l="l" t="t" r="r" b="b"/>
            <a:pathLst>
              <a:path w="402124" h="377997">
                <a:moveTo>
                  <a:pt x="0" y="0"/>
                </a:moveTo>
                <a:lnTo>
                  <a:pt x="402125" y="0"/>
                </a:lnTo>
                <a:lnTo>
                  <a:pt x="402125" y="377997"/>
                </a:lnTo>
                <a:lnTo>
                  <a:pt x="0" y="377997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8" name="Freeform 8"/>
          <p:cNvSpPr/>
          <p:nvPr/>
        </p:nvSpPr>
        <p:spPr>
          <a:xfrm>
            <a:off x="4837398" y="2686281"/>
            <a:ext cx="402124" cy="377997"/>
          </a:xfrm>
          <a:custGeom>
            <a:avLst/>
            <a:gdLst/>
            <a:ahLst/>
            <a:cxnLst/>
            <a:rect l="l" t="t" r="r" b="b"/>
            <a:pathLst>
              <a:path w="402124" h="377997">
                <a:moveTo>
                  <a:pt x="0" y="0"/>
                </a:moveTo>
                <a:lnTo>
                  <a:pt x="402124" y="0"/>
                </a:lnTo>
                <a:lnTo>
                  <a:pt x="402124" y="377997"/>
                </a:lnTo>
                <a:lnTo>
                  <a:pt x="0" y="377997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9" name="Freeform 9"/>
          <p:cNvSpPr/>
          <p:nvPr/>
        </p:nvSpPr>
        <p:spPr>
          <a:xfrm>
            <a:off x="4837398" y="4072507"/>
            <a:ext cx="392906" cy="400182"/>
          </a:xfrm>
          <a:custGeom>
            <a:avLst/>
            <a:gdLst/>
            <a:ahLst/>
            <a:cxnLst/>
            <a:rect l="l" t="t" r="r" b="b"/>
            <a:pathLst>
              <a:path w="392906" h="400182">
                <a:moveTo>
                  <a:pt x="0" y="0"/>
                </a:moveTo>
                <a:lnTo>
                  <a:pt x="392906" y="0"/>
                </a:lnTo>
                <a:lnTo>
                  <a:pt x="392906" y="400181"/>
                </a:lnTo>
                <a:lnTo>
                  <a:pt x="0" y="40018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0" name="Freeform 10"/>
          <p:cNvSpPr/>
          <p:nvPr/>
        </p:nvSpPr>
        <p:spPr>
          <a:xfrm>
            <a:off x="4828179" y="4872738"/>
            <a:ext cx="392906" cy="400182"/>
          </a:xfrm>
          <a:custGeom>
            <a:avLst/>
            <a:gdLst/>
            <a:ahLst/>
            <a:cxnLst/>
            <a:rect l="l" t="t" r="r" b="b"/>
            <a:pathLst>
              <a:path w="392906" h="400182">
                <a:moveTo>
                  <a:pt x="0" y="0"/>
                </a:moveTo>
                <a:lnTo>
                  <a:pt x="392906" y="0"/>
                </a:lnTo>
                <a:lnTo>
                  <a:pt x="392906" y="400182"/>
                </a:lnTo>
                <a:lnTo>
                  <a:pt x="0" y="40018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1" name="TextBox 11"/>
          <p:cNvSpPr txBox="1"/>
          <p:nvPr/>
        </p:nvSpPr>
        <p:spPr>
          <a:xfrm>
            <a:off x="1088927" y="799991"/>
            <a:ext cx="1545074" cy="547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Fira Sans Bold" panose="020B0803050000020004"/>
              </a:rPr>
              <a:t>Kết luận</a:t>
            </a:r>
            <a:endParaRPr lang="en-US" sz="3200">
              <a:solidFill>
                <a:srgbClr val="000000"/>
              </a:solidFill>
              <a:latin typeface="Fira Sans Bold" panose="020B0803050000020004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2322420" y="2278008"/>
            <a:ext cx="1854398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>
                <a:solidFill>
                  <a:srgbClr val="000000"/>
                </a:solidFill>
                <a:latin typeface="Fira Sans Bold" panose="020B0803050000020004"/>
              </a:rPr>
              <a:t>Đã hoàn thành</a:t>
            </a:r>
            <a:endParaRPr lang="en-US" sz="2200">
              <a:solidFill>
                <a:srgbClr val="000000"/>
              </a:solidFill>
              <a:latin typeface="Fira Sans Bold" panose="020B0803050000020004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2186569" y="4281554"/>
            <a:ext cx="2170033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 dirty="0" err="1">
                <a:solidFill>
                  <a:srgbClr val="000000"/>
                </a:solidFill>
                <a:latin typeface="Fira Sans Bold" panose="020B0803050000020004"/>
              </a:rPr>
              <a:t>Chưa</a:t>
            </a:r>
            <a:r>
              <a:rPr lang="en-US" sz="2200" dirty="0">
                <a:solidFill>
                  <a:srgbClr val="000000"/>
                </a:solidFill>
                <a:latin typeface="Fira Sans Bold" panose="020B0803050000020004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Fira Sans Bold" panose="020B0803050000020004"/>
              </a:rPr>
              <a:t>hoàn</a:t>
            </a:r>
            <a:r>
              <a:rPr lang="en-US" sz="2200" dirty="0">
                <a:solidFill>
                  <a:srgbClr val="000000"/>
                </a:solidFill>
                <a:latin typeface="Fira Sans Bold" panose="020B0803050000020004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Fira Sans Bold" panose="020B0803050000020004"/>
              </a:rPr>
              <a:t>thành</a:t>
            </a:r>
            <a:endParaRPr lang="en-US" sz="2200" dirty="0">
              <a:solidFill>
                <a:srgbClr val="000000"/>
              </a:solidFill>
              <a:latin typeface="Fira Sans Bold" panose="020B0803050000020004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5351274" y="1812290"/>
            <a:ext cx="4046725" cy="3949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 dirty="0">
                <a:solidFill>
                  <a:srgbClr val="000000"/>
                </a:solidFill>
                <a:latin typeface="Fira Sans" panose="020B0503050000020004"/>
              </a:rPr>
              <a:t>Giao </a:t>
            </a:r>
            <a:r>
              <a:rPr lang="en-US" sz="2200" dirty="0" err="1">
                <a:solidFill>
                  <a:srgbClr val="000000"/>
                </a:solidFill>
                <a:latin typeface="Fira Sans" panose="020B0503050000020004"/>
              </a:rPr>
              <a:t>diện</a:t>
            </a:r>
            <a:r>
              <a:rPr lang="en-US" sz="2200" dirty="0">
                <a:solidFill>
                  <a:srgbClr val="000000"/>
                </a:solidFill>
                <a:latin typeface="Fira Sans" panose="020B0503050000020004"/>
              </a:rPr>
              <a:t> </a:t>
            </a:r>
            <a:r>
              <a:rPr lang="vi-VN" altLang="en-US" sz="2200" dirty="0">
                <a:solidFill>
                  <a:srgbClr val="000000"/>
                </a:solidFill>
                <a:latin typeface="Fira Sans" panose="020B0503050000020004"/>
              </a:rPr>
              <a:t>đơ</a:t>
            </a:r>
            <a:r>
              <a:rPr lang="en-US" sz="2200" dirty="0" err="1">
                <a:solidFill>
                  <a:srgbClr val="000000"/>
                </a:solidFill>
                <a:latin typeface="Fira Sans" panose="020B0503050000020004"/>
              </a:rPr>
              <a:t>n</a:t>
            </a:r>
            <a:r>
              <a:rPr lang="en-US" sz="2200" dirty="0">
                <a:solidFill>
                  <a:srgbClr val="000000"/>
                </a:solidFill>
                <a:latin typeface="Fira Sans" panose="020B0503050000020004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Fira Sans" panose="020B0503050000020004"/>
              </a:rPr>
              <a:t>giản</a:t>
            </a:r>
            <a:r>
              <a:rPr lang="en-US" sz="2200" dirty="0">
                <a:solidFill>
                  <a:srgbClr val="000000"/>
                </a:solidFill>
                <a:latin typeface="Fira Sans" panose="020B0503050000020004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Fira Sans" panose="020B0503050000020004"/>
              </a:rPr>
              <a:t>dễ</a:t>
            </a:r>
            <a:r>
              <a:rPr lang="en-US" sz="2200" dirty="0">
                <a:solidFill>
                  <a:srgbClr val="000000"/>
                </a:solidFill>
                <a:latin typeface="Fira Sans" panose="020B0503050000020004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Fira Sans" panose="020B0503050000020004"/>
              </a:rPr>
              <a:t>sử</a:t>
            </a:r>
            <a:r>
              <a:rPr lang="en-US" sz="2200" dirty="0">
                <a:solidFill>
                  <a:srgbClr val="000000"/>
                </a:solidFill>
                <a:latin typeface="Fira Sans" panose="020B0503050000020004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Fira Sans" panose="020B0503050000020004"/>
              </a:rPr>
              <a:t>dụng</a:t>
            </a:r>
            <a:endParaRPr lang="en-US" sz="2200" dirty="0">
              <a:solidFill>
                <a:srgbClr val="000000"/>
              </a:solidFill>
              <a:latin typeface="Fira Sans" panose="020B0503050000020004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5354129" y="2638656"/>
            <a:ext cx="4501070" cy="7899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 dirty="0">
                <a:solidFill>
                  <a:srgbClr val="000000"/>
                </a:solidFill>
                <a:latin typeface="Fira Sans" panose="020B0503050000020004"/>
              </a:rPr>
              <a:t>Hoàng </a:t>
            </a:r>
            <a:r>
              <a:rPr lang="en-US" sz="2200" dirty="0" err="1">
                <a:solidFill>
                  <a:srgbClr val="000000"/>
                </a:solidFill>
                <a:latin typeface="Fira Sans" panose="020B0503050000020004"/>
              </a:rPr>
              <a:t>thành</a:t>
            </a:r>
            <a:r>
              <a:rPr lang="en-US" sz="2200" dirty="0">
                <a:solidFill>
                  <a:srgbClr val="000000"/>
                </a:solidFill>
                <a:latin typeface="Fira Sans" panose="020B0503050000020004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Fira Sans" panose="020B0503050000020004"/>
              </a:rPr>
              <a:t>cơ</a:t>
            </a:r>
            <a:r>
              <a:rPr lang="en-US" sz="2200" dirty="0">
                <a:solidFill>
                  <a:srgbClr val="000000"/>
                </a:solidFill>
                <a:latin typeface="Fira Sans" panose="020B0503050000020004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Fira Sans" panose="020B0503050000020004"/>
              </a:rPr>
              <a:t>bản</a:t>
            </a:r>
            <a:r>
              <a:rPr lang="en-US" sz="2200" dirty="0">
                <a:solidFill>
                  <a:srgbClr val="000000"/>
                </a:solidFill>
                <a:latin typeface="Fira Sans" panose="020B0503050000020004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Fira Sans" panose="020B0503050000020004"/>
              </a:rPr>
              <a:t>các</a:t>
            </a:r>
            <a:r>
              <a:rPr lang="en-US" sz="2200" dirty="0">
                <a:solidFill>
                  <a:srgbClr val="000000"/>
                </a:solidFill>
                <a:latin typeface="Fira Sans" panose="020B0503050000020004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Fira Sans" panose="020B0503050000020004"/>
              </a:rPr>
              <a:t>chức</a:t>
            </a:r>
            <a:r>
              <a:rPr lang="en-US" sz="2200" dirty="0">
                <a:solidFill>
                  <a:srgbClr val="000000"/>
                </a:solidFill>
                <a:latin typeface="Fira Sans" panose="020B0503050000020004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Fira Sans" panose="020B0503050000020004"/>
              </a:rPr>
              <a:t>năng</a:t>
            </a:r>
            <a:r>
              <a:rPr lang="vi-VN" altLang="en-US" sz="2200" dirty="0" err="1">
                <a:solidFill>
                  <a:srgbClr val="000000"/>
                </a:solidFill>
                <a:latin typeface="Fira Sans" panose="020B0503050000020004"/>
              </a:rPr>
              <a:t> thêm sửa </a:t>
            </a:r>
            <a:r>
              <a:rPr lang="vi-VN" altLang="en-US" sz="2200" dirty="0" err="1">
                <a:solidFill>
                  <a:srgbClr val="000000"/>
                </a:solidFill>
                <a:latin typeface="Fira Sans" panose="020B0503050000020004"/>
              </a:rPr>
              <a:t>xóa</a:t>
            </a:r>
            <a:endParaRPr lang="vi-VN" altLang="en-US" sz="2200" dirty="0" err="1">
              <a:solidFill>
                <a:srgbClr val="000000"/>
              </a:solidFill>
              <a:latin typeface="Fira Sans" panose="020B0503050000020004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5351145" y="4057650"/>
            <a:ext cx="6141085" cy="3949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 dirty="0" err="1">
                <a:solidFill>
                  <a:srgbClr val="000000"/>
                </a:solidFill>
                <a:latin typeface="Fira Sans" panose="020B0503050000020004"/>
              </a:rPr>
              <a:t>Cơ</a:t>
            </a:r>
            <a:r>
              <a:rPr lang="en-US" sz="2200" dirty="0">
                <a:solidFill>
                  <a:srgbClr val="000000"/>
                </a:solidFill>
                <a:latin typeface="Fira Sans" panose="020B0503050000020004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Fira Sans" panose="020B0503050000020004"/>
              </a:rPr>
              <a:t>sở</a:t>
            </a:r>
            <a:r>
              <a:rPr lang="en-US" sz="2200" dirty="0">
                <a:solidFill>
                  <a:srgbClr val="000000"/>
                </a:solidFill>
                <a:latin typeface="Fira Sans" panose="020B0503050000020004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Fira Sans" panose="020B0503050000020004"/>
              </a:rPr>
              <a:t>dữ</a:t>
            </a:r>
            <a:r>
              <a:rPr lang="en-US" sz="2200" dirty="0">
                <a:solidFill>
                  <a:srgbClr val="000000"/>
                </a:solidFill>
                <a:latin typeface="Fira Sans" panose="020B0503050000020004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Fira Sans" panose="020B0503050000020004"/>
              </a:rPr>
              <a:t>liệu</a:t>
            </a:r>
            <a:r>
              <a:rPr lang="en-US" sz="2200" dirty="0">
                <a:solidFill>
                  <a:srgbClr val="000000"/>
                </a:solidFill>
                <a:latin typeface="Fira Sans" panose="020B0503050000020004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Fira Sans" panose="020B0503050000020004"/>
              </a:rPr>
              <a:t>chưa</a:t>
            </a:r>
            <a:r>
              <a:rPr lang="en-US" sz="2200" dirty="0">
                <a:solidFill>
                  <a:srgbClr val="000000"/>
                </a:solidFill>
                <a:latin typeface="Fira Sans" panose="020B0503050000020004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Fira Sans" panose="020B0503050000020004"/>
              </a:rPr>
              <a:t>được</a:t>
            </a:r>
            <a:r>
              <a:rPr lang="en-US" sz="2200" dirty="0">
                <a:solidFill>
                  <a:srgbClr val="000000"/>
                </a:solidFill>
                <a:latin typeface="Fira Sans" panose="020B0503050000020004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Fira Sans" panose="020B0503050000020004"/>
              </a:rPr>
              <a:t>chặ</a:t>
            </a:r>
            <a:r>
              <a:rPr lang="vi-VN" altLang="en-US" sz="2200" dirty="0" err="1">
                <a:solidFill>
                  <a:srgbClr val="000000"/>
                </a:solidFill>
                <a:latin typeface="Fira Sans" panose="020B0503050000020004"/>
              </a:rPr>
              <a:t>t</a:t>
            </a:r>
            <a:r>
              <a:rPr lang="en-US" sz="2200" dirty="0">
                <a:solidFill>
                  <a:srgbClr val="000000"/>
                </a:solidFill>
                <a:latin typeface="Fira Sans" panose="020B0503050000020004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Fira Sans" panose="020B0503050000020004"/>
              </a:rPr>
              <a:t>chẻ</a:t>
            </a:r>
            <a:r>
              <a:rPr lang="vi-VN" altLang="en-US" sz="2200" dirty="0" err="1">
                <a:solidFill>
                  <a:srgbClr val="000000"/>
                </a:solidFill>
                <a:latin typeface="Fira Sans" panose="020B0503050000020004"/>
              </a:rPr>
              <a:t> </a:t>
            </a:r>
            <a:r>
              <a:rPr lang="vi-VN" altLang="en-US" sz="2200" dirty="0" err="1">
                <a:solidFill>
                  <a:srgbClr val="000000"/>
                </a:solidFill>
                <a:latin typeface="Fira Sans" panose="020B0503050000020004"/>
              </a:rPr>
              <a:t>lại với </a:t>
            </a:r>
            <a:r>
              <a:rPr lang="vi-VN" altLang="en-US" sz="2200" dirty="0" err="1">
                <a:solidFill>
                  <a:srgbClr val="000000"/>
                </a:solidFill>
                <a:latin typeface="Fira Sans" panose="020B0503050000020004"/>
              </a:rPr>
              <a:t>nhau</a:t>
            </a:r>
            <a:endParaRPr lang="vi-VN" altLang="en-US" sz="2200" dirty="0" err="1">
              <a:solidFill>
                <a:srgbClr val="000000"/>
              </a:solidFill>
              <a:latin typeface="Fira Sans" panose="020B0503050000020004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5351273" y="4860364"/>
            <a:ext cx="2432441" cy="3822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 dirty="0" err="1">
                <a:solidFill>
                  <a:srgbClr val="000000"/>
                </a:solidFill>
                <a:latin typeface="Fira Sans" panose="020B0503050000020004"/>
              </a:rPr>
              <a:t>Chức</a:t>
            </a:r>
            <a:r>
              <a:rPr lang="en-US" sz="2200" dirty="0">
                <a:solidFill>
                  <a:srgbClr val="000000"/>
                </a:solidFill>
                <a:latin typeface="Fira Sans" panose="020B0503050000020004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Fira Sans" panose="020B0503050000020004"/>
              </a:rPr>
              <a:t>năng</a:t>
            </a:r>
            <a:r>
              <a:rPr lang="en-US" sz="2200" dirty="0">
                <a:solidFill>
                  <a:srgbClr val="000000"/>
                </a:solidFill>
                <a:latin typeface="Fira Sans" panose="020B0503050000020004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Fira Sans" panose="020B0503050000020004"/>
              </a:rPr>
              <a:t>liện</a:t>
            </a:r>
            <a:r>
              <a:rPr lang="en-US" sz="2200" dirty="0">
                <a:solidFill>
                  <a:srgbClr val="000000"/>
                </a:solidFill>
                <a:latin typeface="Fira Sans" panose="020B0503050000020004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Fira Sans" panose="020B0503050000020004"/>
              </a:rPr>
              <a:t>hệ</a:t>
            </a:r>
            <a:endParaRPr lang="en-US" sz="2200" dirty="0">
              <a:solidFill>
                <a:srgbClr val="000000"/>
              </a:solidFill>
              <a:latin typeface="Fira Sans" panose="020B05030500000200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randomBar dir="vert"/>
      </p:transition>
    </mc:Choice>
    <mc:Fallback>
      <p:transition spd="slow">
        <p:randomBar dir="vert"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438059" y="1024981"/>
            <a:ext cx="750987" cy="164065"/>
            <a:chOff x="0" y="0"/>
            <a:chExt cx="164826" cy="3600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64826" cy="36009"/>
            </a:xfrm>
            <a:custGeom>
              <a:avLst/>
              <a:gdLst/>
              <a:ahLst/>
              <a:cxnLst/>
              <a:rect l="l" t="t" r="r" b="b"/>
              <a:pathLst>
                <a:path w="164826" h="36009">
                  <a:moveTo>
                    <a:pt x="18004" y="0"/>
                  </a:moveTo>
                  <a:lnTo>
                    <a:pt x="146821" y="0"/>
                  </a:lnTo>
                  <a:cubicBezTo>
                    <a:pt x="156765" y="0"/>
                    <a:pt x="164826" y="8061"/>
                    <a:pt x="164826" y="18004"/>
                  </a:cubicBezTo>
                  <a:lnTo>
                    <a:pt x="164826" y="18004"/>
                  </a:lnTo>
                  <a:cubicBezTo>
                    <a:pt x="164826" y="27948"/>
                    <a:pt x="156765" y="36009"/>
                    <a:pt x="146821" y="36009"/>
                  </a:cubicBezTo>
                  <a:lnTo>
                    <a:pt x="18004" y="36009"/>
                  </a:lnTo>
                  <a:cubicBezTo>
                    <a:pt x="8061" y="36009"/>
                    <a:pt x="0" y="27948"/>
                    <a:pt x="0" y="18004"/>
                  </a:cubicBezTo>
                  <a:lnTo>
                    <a:pt x="0" y="18004"/>
                  </a:lnTo>
                  <a:cubicBezTo>
                    <a:pt x="0" y="8061"/>
                    <a:pt x="8061" y="0"/>
                    <a:pt x="18004" y="0"/>
                  </a:cubicBezTo>
                  <a:close/>
                </a:path>
              </a:pathLst>
            </a:custGeom>
            <a:solidFill>
              <a:srgbClr val="38B6FF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164826" cy="645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</a:p>
          </p:txBody>
        </p:sp>
      </p:grpSp>
      <p:sp>
        <p:nvSpPr>
          <p:cNvPr id="5" name="Freeform 5"/>
          <p:cNvSpPr/>
          <p:nvPr/>
        </p:nvSpPr>
        <p:spPr>
          <a:xfrm>
            <a:off x="895585" y="1913931"/>
            <a:ext cx="3063068" cy="4407292"/>
          </a:xfrm>
          <a:custGeom>
            <a:avLst/>
            <a:gdLst/>
            <a:ahLst/>
            <a:cxnLst/>
            <a:rect l="l" t="t" r="r" b="b"/>
            <a:pathLst>
              <a:path w="3063068" h="4407292">
                <a:moveTo>
                  <a:pt x="0" y="0"/>
                </a:moveTo>
                <a:lnTo>
                  <a:pt x="3063067" y="0"/>
                </a:lnTo>
                <a:lnTo>
                  <a:pt x="3063067" y="4407292"/>
                </a:lnTo>
                <a:lnTo>
                  <a:pt x="0" y="4407292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grpSp>
        <p:nvGrpSpPr>
          <p:cNvPr id="6" name="Group 6"/>
          <p:cNvGrpSpPr/>
          <p:nvPr/>
        </p:nvGrpSpPr>
        <p:grpSpPr>
          <a:xfrm>
            <a:off x="6971746" y="1891325"/>
            <a:ext cx="4815712" cy="516632"/>
            <a:chOff x="0" y="0"/>
            <a:chExt cx="1254717" cy="13460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254717" cy="134607"/>
            </a:xfrm>
            <a:custGeom>
              <a:avLst/>
              <a:gdLst/>
              <a:ahLst/>
              <a:cxnLst/>
              <a:rect l="l" t="t" r="r" b="b"/>
              <a:pathLst>
                <a:path w="1254717" h="134607">
                  <a:moveTo>
                    <a:pt x="19292" y="0"/>
                  </a:moveTo>
                  <a:lnTo>
                    <a:pt x="1235425" y="0"/>
                  </a:lnTo>
                  <a:cubicBezTo>
                    <a:pt x="1240541" y="0"/>
                    <a:pt x="1245448" y="2033"/>
                    <a:pt x="1249066" y="5650"/>
                  </a:cubicBezTo>
                  <a:cubicBezTo>
                    <a:pt x="1252684" y="9268"/>
                    <a:pt x="1254717" y="14175"/>
                    <a:pt x="1254717" y="19292"/>
                  </a:cubicBezTo>
                  <a:lnTo>
                    <a:pt x="1254717" y="115315"/>
                  </a:lnTo>
                  <a:cubicBezTo>
                    <a:pt x="1254717" y="120432"/>
                    <a:pt x="1252684" y="125338"/>
                    <a:pt x="1249066" y="128956"/>
                  </a:cubicBezTo>
                  <a:cubicBezTo>
                    <a:pt x="1245448" y="132574"/>
                    <a:pt x="1240541" y="134607"/>
                    <a:pt x="1235425" y="134607"/>
                  </a:cubicBezTo>
                  <a:lnTo>
                    <a:pt x="19292" y="134607"/>
                  </a:lnTo>
                  <a:cubicBezTo>
                    <a:pt x="14175" y="134607"/>
                    <a:pt x="9268" y="132574"/>
                    <a:pt x="5650" y="128956"/>
                  </a:cubicBezTo>
                  <a:cubicBezTo>
                    <a:pt x="2033" y="125338"/>
                    <a:pt x="0" y="120432"/>
                    <a:pt x="0" y="115315"/>
                  </a:cubicBezTo>
                  <a:lnTo>
                    <a:pt x="0" y="19292"/>
                  </a:lnTo>
                  <a:cubicBezTo>
                    <a:pt x="0" y="14175"/>
                    <a:pt x="2033" y="9268"/>
                    <a:pt x="5650" y="5650"/>
                  </a:cubicBezTo>
                  <a:cubicBezTo>
                    <a:pt x="9268" y="2033"/>
                    <a:pt x="14175" y="0"/>
                    <a:pt x="19292" y="0"/>
                  </a:cubicBezTo>
                  <a:close/>
                </a:path>
              </a:pathLst>
            </a:custGeom>
            <a:solidFill>
              <a:srgbClr val="D9D9D9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1254717" cy="1631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6971665" y="3399790"/>
            <a:ext cx="5264150" cy="844550"/>
            <a:chOff x="0" y="0"/>
            <a:chExt cx="1146756" cy="22004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146756" cy="220048"/>
            </a:xfrm>
            <a:custGeom>
              <a:avLst/>
              <a:gdLst/>
              <a:ahLst/>
              <a:cxnLst/>
              <a:rect l="l" t="t" r="r" b="b"/>
              <a:pathLst>
                <a:path w="1146756" h="220048">
                  <a:moveTo>
                    <a:pt x="21108" y="0"/>
                  </a:moveTo>
                  <a:lnTo>
                    <a:pt x="1125648" y="0"/>
                  </a:lnTo>
                  <a:cubicBezTo>
                    <a:pt x="1131247" y="0"/>
                    <a:pt x="1136615" y="2224"/>
                    <a:pt x="1140574" y="6182"/>
                  </a:cubicBezTo>
                  <a:cubicBezTo>
                    <a:pt x="1144532" y="10141"/>
                    <a:pt x="1146756" y="15510"/>
                    <a:pt x="1146756" y="21108"/>
                  </a:cubicBezTo>
                  <a:lnTo>
                    <a:pt x="1146756" y="198941"/>
                  </a:lnTo>
                  <a:cubicBezTo>
                    <a:pt x="1146756" y="210598"/>
                    <a:pt x="1137306" y="220048"/>
                    <a:pt x="1125648" y="220048"/>
                  </a:cubicBezTo>
                  <a:lnTo>
                    <a:pt x="21108" y="220048"/>
                  </a:lnTo>
                  <a:cubicBezTo>
                    <a:pt x="15510" y="220048"/>
                    <a:pt x="10141" y="217825"/>
                    <a:pt x="6182" y="213866"/>
                  </a:cubicBezTo>
                  <a:cubicBezTo>
                    <a:pt x="2224" y="209908"/>
                    <a:pt x="0" y="204539"/>
                    <a:pt x="0" y="198941"/>
                  </a:cubicBezTo>
                  <a:lnTo>
                    <a:pt x="0" y="21108"/>
                  </a:lnTo>
                  <a:cubicBezTo>
                    <a:pt x="0" y="9450"/>
                    <a:pt x="9450" y="0"/>
                    <a:pt x="21108" y="0"/>
                  </a:cubicBezTo>
                  <a:close/>
                </a:path>
              </a:pathLst>
            </a:custGeom>
            <a:solidFill>
              <a:srgbClr val="D9D9D9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28575"/>
              <a:ext cx="1146756" cy="2486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6971665" y="5258435"/>
            <a:ext cx="5778500" cy="791210"/>
            <a:chOff x="0" y="-28575"/>
            <a:chExt cx="1017204" cy="363810"/>
          </a:xfrm>
        </p:grpSpPr>
        <p:sp>
          <p:nvSpPr>
            <p:cNvPr id="13" name="Freeform 13"/>
            <p:cNvSpPr/>
            <p:nvPr/>
          </p:nvSpPr>
          <p:spPr>
            <a:xfrm>
              <a:off x="0" y="97913"/>
              <a:ext cx="1017204" cy="237322"/>
            </a:xfrm>
            <a:custGeom>
              <a:avLst/>
              <a:gdLst/>
              <a:ahLst/>
              <a:cxnLst/>
              <a:rect l="l" t="t" r="r" b="b"/>
              <a:pathLst>
                <a:path w="1017204" h="237322">
                  <a:moveTo>
                    <a:pt x="23796" y="0"/>
                  </a:moveTo>
                  <a:lnTo>
                    <a:pt x="993408" y="0"/>
                  </a:lnTo>
                  <a:cubicBezTo>
                    <a:pt x="999719" y="0"/>
                    <a:pt x="1005771" y="2507"/>
                    <a:pt x="1010234" y="6970"/>
                  </a:cubicBezTo>
                  <a:cubicBezTo>
                    <a:pt x="1014697" y="11432"/>
                    <a:pt x="1017204" y="17485"/>
                    <a:pt x="1017204" y="23796"/>
                  </a:cubicBezTo>
                  <a:lnTo>
                    <a:pt x="1017204" y="213526"/>
                  </a:lnTo>
                  <a:cubicBezTo>
                    <a:pt x="1017204" y="219837"/>
                    <a:pt x="1014697" y="225890"/>
                    <a:pt x="1010234" y="230352"/>
                  </a:cubicBezTo>
                  <a:cubicBezTo>
                    <a:pt x="1005771" y="234815"/>
                    <a:pt x="999719" y="237322"/>
                    <a:pt x="993408" y="237322"/>
                  </a:cubicBezTo>
                  <a:lnTo>
                    <a:pt x="23796" y="237322"/>
                  </a:lnTo>
                  <a:cubicBezTo>
                    <a:pt x="17485" y="237322"/>
                    <a:pt x="11432" y="234815"/>
                    <a:pt x="6970" y="230352"/>
                  </a:cubicBezTo>
                  <a:cubicBezTo>
                    <a:pt x="2507" y="225890"/>
                    <a:pt x="0" y="219837"/>
                    <a:pt x="0" y="213526"/>
                  </a:cubicBezTo>
                  <a:lnTo>
                    <a:pt x="0" y="23796"/>
                  </a:lnTo>
                  <a:cubicBezTo>
                    <a:pt x="0" y="17485"/>
                    <a:pt x="2507" y="11432"/>
                    <a:pt x="6970" y="6970"/>
                  </a:cubicBezTo>
                  <a:cubicBezTo>
                    <a:pt x="11432" y="2507"/>
                    <a:pt x="17485" y="0"/>
                    <a:pt x="23796" y="0"/>
                  </a:cubicBezTo>
                  <a:close/>
                </a:path>
              </a:pathLst>
            </a:custGeom>
            <a:solidFill>
              <a:srgbClr val="D9D9D9"/>
            </a:solidFill>
          </p:spPr>
          <p:txBody>
            <a:bodyPr/>
            <a:lstStyle/>
            <a:p>
              <a:endParaRPr lang="vi-VN" dirty="0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28575"/>
              <a:ext cx="1017204" cy="2658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sp>
        <p:nvSpPr>
          <p:cNvPr id="15" name="AutoShape 15"/>
          <p:cNvSpPr/>
          <p:nvPr/>
        </p:nvSpPr>
        <p:spPr>
          <a:xfrm flipV="1">
            <a:off x="5693976" y="2149641"/>
            <a:ext cx="1277769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vi-VN"/>
          </a:p>
        </p:txBody>
      </p:sp>
      <p:sp>
        <p:nvSpPr>
          <p:cNvPr id="16" name="AutoShape 16"/>
          <p:cNvSpPr/>
          <p:nvPr/>
        </p:nvSpPr>
        <p:spPr>
          <a:xfrm>
            <a:off x="5124122" y="3822010"/>
            <a:ext cx="1847623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vi-VN"/>
          </a:p>
        </p:txBody>
      </p:sp>
      <p:sp>
        <p:nvSpPr>
          <p:cNvPr id="17" name="AutoShape 17"/>
          <p:cNvSpPr/>
          <p:nvPr/>
        </p:nvSpPr>
        <p:spPr>
          <a:xfrm>
            <a:off x="5693976" y="5761699"/>
            <a:ext cx="1277769" cy="14349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vi-VN"/>
          </a:p>
        </p:txBody>
      </p:sp>
      <p:grpSp>
        <p:nvGrpSpPr>
          <p:cNvPr id="18" name="Group 18"/>
          <p:cNvGrpSpPr/>
          <p:nvPr/>
        </p:nvGrpSpPr>
        <p:grpSpPr>
          <a:xfrm>
            <a:off x="5304913" y="1955109"/>
            <a:ext cx="389064" cy="389064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48E00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1089025" y="800100"/>
            <a:ext cx="3838575" cy="5740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Fira Sans Bold" panose="020B0803050000020004"/>
              </a:rPr>
              <a:t>Hướng phát triển</a:t>
            </a:r>
            <a:endParaRPr lang="en-US" sz="3200">
              <a:solidFill>
                <a:srgbClr val="000000"/>
              </a:solidFill>
              <a:latin typeface="Fira Sans Bold" panose="020B0803050000020004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7164260" y="1945995"/>
            <a:ext cx="4612964" cy="3632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50"/>
              </a:lnSpc>
            </a:pPr>
            <a:r>
              <a:rPr lang="en-US" sz="2105">
                <a:solidFill>
                  <a:srgbClr val="000000"/>
                </a:solidFill>
                <a:latin typeface="Fira Sans" panose="020B0503050000020004"/>
              </a:rPr>
              <a:t>Thay đổi, cập nhật giao diện website </a:t>
            </a:r>
            <a:endParaRPr lang="en-US" sz="2105">
              <a:solidFill>
                <a:srgbClr val="000000"/>
              </a:solidFill>
              <a:latin typeface="Fira Sans" panose="020B0503050000020004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7191375" y="3432175"/>
            <a:ext cx="5065395" cy="7562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950"/>
              </a:lnSpc>
            </a:pPr>
            <a:r>
              <a:rPr lang="en-US" sz="2105">
                <a:solidFill>
                  <a:srgbClr val="000000"/>
                </a:solidFill>
                <a:latin typeface="Fira Sans" panose="020B0503050000020004"/>
              </a:rPr>
              <a:t>Tích hợp các tính năng tương tác</a:t>
            </a:r>
            <a:r>
              <a:rPr lang="vi-VN" altLang="en-US" sz="2105">
                <a:solidFill>
                  <a:srgbClr val="000000"/>
                </a:solidFill>
                <a:latin typeface="Fira Sans" panose="020B0503050000020004"/>
              </a:rPr>
              <a:t> </a:t>
            </a:r>
            <a:r>
              <a:rPr lang="en-US" sz="2105">
                <a:solidFill>
                  <a:srgbClr val="000000"/>
                </a:solidFill>
                <a:latin typeface="Fira Sans" panose="020B0503050000020004"/>
              </a:rPr>
              <a:t>với người dùng</a:t>
            </a:r>
            <a:endParaRPr lang="en-US" sz="2105">
              <a:solidFill>
                <a:srgbClr val="000000"/>
              </a:solidFill>
              <a:latin typeface="Fira Sans" panose="020B0503050000020004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7119620" y="5600700"/>
            <a:ext cx="5633720" cy="3778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950"/>
              </a:lnSpc>
            </a:pPr>
            <a:r>
              <a:rPr lang="en-US" sz="2105" dirty="0" err="1">
                <a:solidFill>
                  <a:srgbClr val="000000"/>
                </a:solidFill>
                <a:latin typeface="Fira Sans" panose="020B0503050000020004"/>
              </a:rPr>
              <a:t>Phát</a:t>
            </a:r>
            <a:r>
              <a:rPr lang="en-US" sz="2105" dirty="0">
                <a:solidFill>
                  <a:srgbClr val="000000"/>
                </a:solidFill>
                <a:latin typeface="Fira Sans" panose="020B0503050000020004"/>
              </a:rPr>
              <a:t> </a:t>
            </a:r>
            <a:r>
              <a:rPr lang="en-US" sz="2105" dirty="0" err="1">
                <a:solidFill>
                  <a:srgbClr val="000000"/>
                </a:solidFill>
                <a:latin typeface="Fira Sans" panose="020B0503050000020004"/>
              </a:rPr>
              <a:t>triển</a:t>
            </a:r>
            <a:r>
              <a:rPr lang="vi-VN" altLang="en-US" sz="2105" dirty="0" err="1">
                <a:solidFill>
                  <a:srgbClr val="000000"/>
                </a:solidFill>
                <a:latin typeface="Fira Sans" panose="020B0503050000020004"/>
              </a:rPr>
              <a:t> </a:t>
            </a:r>
            <a:r>
              <a:rPr lang="en-US" sz="2105" dirty="0">
                <a:solidFill>
                  <a:srgbClr val="000000"/>
                </a:solidFill>
                <a:latin typeface="Fira Sans" panose="020B0503050000020004"/>
              </a:rPr>
              <a:t>website </a:t>
            </a:r>
            <a:r>
              <a:rPr lang="vi-VN" altLang="en-US" sz="2105" dirty="0" err="1">
                <a:solidFill>
                  <a:srgbClr val="000000"/>
                </a:solidFill>
                <a:latin typeface="Fira Sans" panose="020B0503050000020004"/>
              </a:rPr>
              <a:t>thành trang Web chạt </a:t>
            </a:r>
            <a:r>
              <a:rPr lang="vi-VN" altLang="en-US" sz="2105" dirty="0" err="1">
                <a:solidFill>
                  <a:srgbClr val="000000"/>
                </a:solidFill>
                <a:latin typeface="Fira Sans" panose="020B0503050000020004"/>
              </a:rPr>
              <a:t>chẽ </a:t>
            </a:r>
            <a:endParaRPr lang="vi-VN" altLang="en-US" sz="2105" dirty="0" err="1">
              <a:solidFill>
                <a:srgbClr val="000000"/>
              </a:solidFill>
              <a:latin typeface="Fira Sans" panose="020B0503050000020004"/>
            </a:endParaRPr>
          </a:p>
        </p:txBody>
      </p:sp>
      <p:grpSp>
        <p:nvGrpSpPr>
          <p:cNvPr id="25" name="Group 25"/>
          <p:cNvGrpSpPr/>
          <p:nvPr/>
        </p:nvGrpSpPr>
        <p:grpSpPr>
          <a:xfrm>
            <a:off x="4735058" y="3657600"/>
            <a:ext cx="389064" cy="389064"/>
            <a:chOff x="0" y="0"/>
            <a:chExt cx="812800" cy="8128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48E00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5304913" y="5581516"/>
            <a:ext cx="389064" cy="389064"/>
            <a:chOff x="0" y="0"/>
            <a:chExt cx="812800" cy="81280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48E00"/>
            </a:solidFill>
          </p:spPr>
          <p:txBody>
            <a:bodyPr/>
            <a:lstStyle/>
            <a:p>
              <a:endParaRPr lang="vi-VN" dirty="0"/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 isContent="1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ext Box 1"/>
          <p:cNvSpPr txBox="1"/>
          <p:nvPr/>
        </p:nvSpPr>
        <p:spPr>
          <a:xfrm>
            <a:off x="3073400" y="6019800"/>
            <a:ext cx="9957435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vi-VN" altLang="en-US" sz="4000" b="1">
                <a:solidFill>
                  <a:schemeClr val="accent1"/>
                </a:solidFill>
                <a:latin typeface="Segoe Print" panose="02000600000000000000" charset="0"/>
                <a:cs typeface="Segoe Print" panose="02000600000000000000" charset="0"/>
              </a:rPr>
              <a:t>Em xin cảm ơn thầy cô đã lắng nghe bài thuyết trình vừa rồi của em.</a:t>
            </a:r>
            <a:endParaRPr lang="vi-VN" altLang="en-US" sz="4000" b="1">
              <a:solidFill>
                <a:schemeClr val="accent1"/>
              </a:solidFill>
              <a:latin typeface="Segoe Print" panose="02000600000000000000" charset="0"/>
              <a:cs typeface="Segoe Print" panose="02000600000000000000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482600" y="-76200"/>
            <a:ext cx="9006205" cy="53282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>
            <a:off x="4306199" y="628463"/>
            <a:ext cx="8114451" cy="6058275"/>
            <a:chOff x="0" y="0"/>
            <a:chExt cx="1780949" cy="1329662"/>
          </a:xfrm>
          <a:solidFill>
            <a:schemeClr val="bg1"/>
          </a:solidFill>
        </p:grpSpPr>
        <p:sp>
          <p:nvSpPr>
            <p:cNvPr id="6" name="Freeform 6"/>
            <p:cNvSpPr/>
            <p:nvPr/>
          </p:nvSpPr>
          <p:spPr>
            <a:xfrm>
              <a:off x="0" y="0"/>
              <a:ext cx="1780949" cy="1329662"/>
            </a:xfrm>
            <a:custGeom>
              <a:avLst/>
              <a:gdLst/>
              <a:ahLst/>
              <a:cxnLst/>
              <a:rect l="l" t="t" r="r" b="b"/>
              <a:pathLst>
                <a:path w="1780949" h="1329662">
                  <a:moveTo>
                    <a:pt x="11449" y="0"/>
                  </a:moveTo>
                  <a:lnTo>
                    <a:pt x="1769500" y="0"/>
                  </a:lnTo>
                  <a:cubicBezTo>
                    <a:pt x="1772537" y="0"/>
                    <a:pt x="1775449" y="1206"/>
                    <a:pt x="1777596" y="3353"/>
                  </a:cubicBezTo>
                  <a:cubicBezTo>
                    <a:pt x="1779743" y="5500"/>
                    <a:pt x="1780949" y="8413"/>
                    <a:pt x="1780949" y="11449"/>
                  </a:cubicBezTo>
                  <a:lnTo>
                    <a:pt x="1780949" y="1318213"/>
                  </a:lnTo>
                  <a:cubicBezTo>
                    <a:pt x="1780949" y="1321250"/>
                    <a:pt x="1779743" y="1324162"/>
                    <a:pt x="1777596" y="1326309"/>
                  </a:cubicBezTo>
                  <a:cubicBezTo>
                    <a:pt x="1775449" y="1328456"/>
                    <a:pt x="1772537" y="1329662"/>
                    <a:pt x="1769500" y="1329662"/>
                  </a:cubicBezTo>
                  <a:lnTo>
                    <a:pt x="11449" y="1329662"/>
                  </a:lnTo>
                  <a:cubicBezTo>
                    <a:pt x="8413" y="1329662"/>
                    <a:pt x="5500" y="1328456"/>
                    <a:pt x="3353" y="1326309"/>
                  </a:cubicBezTo>
                  <a:cubicBezTo>
                    <a:pt x="1206" y="1324162"/>
                    <a:pt x="0" y="1321250"/>
                    <a:pt x="0" y="1318213"/>
                  </a:cubicBezTo>
                  <a:lnTo>
                    <a:pt x="0" y="11449"/>
                  </a:lnTo>
                  <a:cubicBezTo>
                    <a:pt x="0" y="8413"/>
                    <a:pt x="1206" y="5500"/>
                    <a:pt x="3353" y="3353"/>
                  </a:cubicBezTo>
                  <a:cubicBezTo>
                    <a:pt x="5500" y="1206"/>
                    <a:pt x="8413" y="0"/>
                    <a:pt x="11449" y="0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vi-VN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1780949" cy="1358237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731520" y="1353820"/>
            <a:ext cx="2985135" cy="7175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>
                <a:solidFill>
                  <a:srgbClr val="000000"/>
                </a:solidFill>
                <a:latin typeface="Fira Sans Bold" panose="020B0803050000020004"/>
              </a:rPr>
              <a:t>NỘI DUNG</a:t>
            </a:r>
            <a:endParaRPr lang="en-US" sz="4000">
              <a:solidFill>
                <a:srgbClr val="000000"/>
              </a:solidFill>
              <a:latin typeface="Fira Sans Bold" panose="020B0803050000020004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6814129" y="914226"/>
            <a:ext cx="3098591" cy="455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80"/>
              </a:lnSpc>
            </a:pPr>
            <a:r>
              <a:rPr lang="en-US" sz="2700">
                <a:solidFill>
                  <a:srgbClr val="000000"/>
                </a:solidFill>
                <a:latin typeface="Fira Sans Bold" panose="020B0803050000020004"/>
              </a:rPr>
              <a:t>Tổng quan đề tài</a:t>
            </a:r>
            <a:endParaRPr lang="en-US" sz="2700">
              <a:solidFill>
                <a:srgbClr val="000000"/>
              </a:solidFill>
              <a:latin typeface="Fira Sans Bold" panose="020B0803050000020004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6814129" y="2504538"/>
            <a:ext cx="3098591" cy="455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80"/>
              </a:lnSpc>
            </a:pPr>
            <a:r>
              <a:rPr lang="en-US" sz="2700">
                <a:solidFill>
                  <a:srgbClr val="000000"/>
                </a:solidFill>
                <a:latin typeface="Fira Sans Bold" panose="020B0803050000020004"/>
              </a:rPr>
              <a:t>Thiết kế hệ thống</a:t>
            </a:r>
            <a:endParaRPr lang="en-US" sz="2700">
              <a:solidFill>
                <a:srgbClr val="000000"/>
              </a:solidFill>
              <a:latin typeface="Fira Sans Bold" panose="020B0803050000020004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6814129" y="4147706"/>
            <a:ext cx="3098591" cy="455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80"/>
              </a:lnSpc>
            </a:pPr>
            <a:r>
              <a:rPr lang="en-US" sz="2700">
                <a:solidFill>
                  <a:srgbClr val="000000"/>
                </a:solidFill>
                <a:latin typeface="Fira Sans Bold" panose="020B0803050000020004"/>
              </a:rPr>
              <a:t>Kết quả đạt được</a:t>
            </a:r>
            <a:endParaRPr lang="en-US" sz="2700">
              <a:solidFill>
                <a:srgbClr val="000000"/>
              </a:solidFill>
              <a:latin typeface="Fira Sans Bold" panose="020B0803050000020004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6921498" y="5608522"/>
            <a:ext cx="2883853" cy="931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80"/>
              </a:lnSpc>
            </a:pPr>
            <a:r>
              <a:rPr lang="en-US" sz="2700">
                <a:solidFill>
                  <a:srgbClr val="000000"/>
                </a:solidFill>
                <a:latin typeface="Fira Sans Bold" panose="020B0803050000020004"/>
              </a:rPr>
              <a:t>Kết luận và </a:t>
            </a:r>
            <a:endParaRPr lang="en-US" sz="2700">
              <a:solidFill>
                <a:srgbClr val="000000"/>
              </a:solidFill>
              <a:latin typeface="Fira Sans Bold" panose="020B0803050000020004"/>
            </a:endParaRPr>
          </a:p>
          <a:p>
            <a:pPr>
              <a:lnSpc>
                <a:spcPts val="3780"/>
              </a:lnSpc>
            </a:pPr>
            <a:r>
              <a:rPr lang="en-US" sz="2700">
                <a:solidFill>
                  <a:srgbClr val="000000"/>
                </a:solidFill>
                <a:latin typeface="Fira Sans Bold" panose="020B0803050000020004"/>
              </a:rPr>
              <a:t>hướng phát triển</a:t>
            </a:r>
            <a:endParaRPr lang="en-US" sz="2700">
              <a:solidFill>
                <a:srgbClr val="000000"/>
              </a:solidFill>
              <a:latin typeface="Fira Sans Bold" panose="020B0803050000020004"/>
            </a:endParaRPr>
          </a:p>
        </p:txBody>
      </p:sp>
      <p:sp>
        <p:nvSpPr>
          <p:cNvPr id="18" name="Freeform 2"/>
          <p:cNvSpPr/>
          <p:nvPr/>
        </p:nvSpPr>
        <p:spPr>
          <a:xfrm>
            <a:off x="863778" y="2362164"/>
            <a:ext cx="2690775" cy="2065170"/>
          </a:xfrm>
          <a:custGeom>
            <a:avLst/>
            <a:gdLst/>
            <a:ahLst/>
            <a:cxnLst/>
            <a:rect l="l" t="t" r="r" b="b"/>
            <a:pathLst>
              <a:path w="3783903" h="2904145">
                <a:moveTo>
                  <a:pt x="0" y="0"/>
                </a:moveTo>
                <a:lnTo>
                  <a:pt x="3783902" y="0"/>
                </a:lnTo>
                <a:lnTo>
                  <a:pt x="3783902" y="2904145"/>
                </a:lnTo>
                <a:lnTo>
                  <a:pt x="0" y="2904145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  <p:txBody>
          <a:bodyPr/>
          <a:p>
            <a:endParaRPr lang="vi-VN" altLang="en-US" sz="1280"/>
          </a:p>
        </p:txBody>
      </p:sp>
      <p:sp>
        <p:nvSpPr>
          <p:cNvPr id="20" name="Freeform 2"/>
          <p:cNvSpPr/>
          <p:nvPr/>
        </p:nvSpPr>
        <p:spPr>
          <a:xfrm>
            <a:off x="6081395" y="877570"/>
            <a:ext cx="800735" cy="601345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3"/>
          <p:cNvSpPr/>
          <p:nvPr/>
        </p:nvSpPr>
        <p:spPr>
          <a:xfrm>
            <a:off x="6028055" y="2514600"/>
            <a:ext cx="761365" cy="60452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4"/>
          <p:cNvSpPr/>
          <p:nvPr/>
        </p:nvSpPr>
        <p:spPr>
          <a:xfrm>
            <a:off x="6082030" y="4147820"/>
            <a:ext cx="707390" cy="64643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5"/>
          <p:cNvSpPr/>
          <p:nvPr/>
        </p:nvSpPr>
        <p:spPr>
          <a:xfrm>
            <a:off x="6048375" y="5757545"/>
            <a:ext cx="765810" cy="643255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1320621" y="6400992"/>
            <a:ext cx="4615780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3200">
                <a:solidFill>
                  <a:srgbClr val="000000"/>
                </a:solidFill>
                <a:latin typeface="Fira Sans Bold" panose="020B0803050000020004"/>
              </a:rPr>
              <a:t>Công nghệ sử dụng</a:t>
            </a:r>
            <a:endParaRPr lang="en-US" sz="3200">
              <a:solidFill>
                <a:srgbClr val="000000"/>
              </a:solidFill>
              <a:latin typeface="Fira Sans Bold" panose="020B0803050000020004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850216" y="274294"/>
            <a:ext cx="4257361" cy="1795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000"/>
              </a:lnSpc>
            </a:pPr>
            <a:r>
              <a:rPr lang="en-US" sz="5000">
                <a:solidFill>
                  <a:srgbClr val="000000"/>
                </a:solidFill>
                <a:latin typeface="Fira Sans Bold" panose="020B0803050000020004"/>
              </a:rPr>
              <a:t>TỔNG QUAN </a:t>
            </a:r>
            <a:r>
              <a:rPr lang="vi-VN" altLang="en-US" sz="5000">
                <a:solidFill>
                  <a:srgbClr val="000000"/>
                </a:solidFill>
                <a:latin typeface="Fira Sans Bold" panose="020B0803050000020004"/>
              </a:rPr>
              <a:t>			</a:t>
            </a:r>
            <a:r>
              <a:rPr lang="en-US" sz="5000">
                <a:solidFill>
                  <a:srgbClr val="000000"/>
                </a:solidFill>
                <a:latin typeface="Fira Sans Bold" panose="020B0803050000020004"/>
              </a:rPr>
              <a:t>ĐỀ TÀI</a:t>
            </a:r>
            <a:endParaRPr lang="en-US" sz="5000">
              <a:solidFill>
                <a:srgbClr val="000000"/>
              </a:solidFill>
              <a:latin typeface="Fira Sans Bold" panose="020B0803050000020004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778000" y="2971800"/>
            <a:ext cx="3783965" cy="466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3200">
                <a:solidFill>
                  <a:srgbClr val="000000"/>
                </a:solidFill>
                <a:latin typeface="Fira Sans Bold" panose="020B0803050000020004"/>
              </a:rPr>
              <a:t>Lý do chọn đề tài</a:t>
            </a:r>
            <a:endParaRPr lang="en-US" sz="3200">
              <a:solidFill>
                <a:srgbClr val="000000"/>
              </a:solidFill>
              <a:latin typeface="Fira Sans Bold" panose="020B0803050000020004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2082800" y="4800600"/>
            <a:ext cx="3152140" cy="466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3200">
                <a:solidFill>
                  <a:srgbClr val="000000"/>
                </a:solidFill>
                <a:latin typeface="Fira Sans Bold" panose="020B0803050000020004"/>
              </a:rPr>
              <a:t>Mục tiêu đề tài</a:t>
            </a:r>
            <a:endParaRPr lang="en-US" sz="3200">
              <a:solidFill>
                <a:srgbClr val="000000"/>
              </a:solidFill>
              <a:latin typeface="Fira Sans Bold" panose="020B0803050000020004"/>
            </a:endParaRPr>
          </a:p>
        </p:txBody>
      </p:sp>
      <p:sp>
        <p:nvSpPr>
          <p:cNvPr id="20" name="Freeform 2"/>
          <p:cNvSpPr/>
          <p:nvPr/>
        </p:nvSpPr>
        <p:spPr>
          <a:xfrm>
            <a:off x="558800" y="533400"/>
            <a:ext cx="1178560" cy="1073785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2"/>
          <p:cNvSpPr/>
          <p:nvPr/>
        </p:nvSpPr>
        <p:spPr>
          <a:xfrm>
            <a:off x="5645150" y="2057400"/>
            <a:ext cx="7359650" cy="4306570"/>
          </a:xfrm>
          <a:custGeom>
            <a:avLst/>
            <a:gdLst/>
            <a:ahLst/>
            <a:cxnLst/>
            <a:rect l="l" t="t" r="r" b="b"/>
            <a:pathLst>
              <a:path w="13602645" h="8229600">
                <a:moveTo>
                  <a:pt x="0" y="0"/>
                </a:moveTo>
                <a:lnTo>
                  <a:pt x="13602644" y="0"/>
                </a:lnTo>
                <a:lnTo>
                  <a:pt x="1360264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2" name="Freeform 2"/>
          <p:cNvSpPr/>
          <p:nvPr/>
        </p:nvSpPr>
        <p:spPr>
          <a:xfrm>
            <a:off x="711200" y="2743200"/>
            <a:ext cx="968375" cy="94361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2"/>
          <p:cNvSpPr/>
          <p:nvPr/>
        </p:nvSpPr>
        <p:spPr>
          <a:xfrm>
            <a:off x="711200" y="4495800"/>
            <a:ext cx="968375" cy="94361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2"/>
          <p:cNvSpPr/>
          <p:nvPr/>
        </p:nvSpPr>
        <p:spPr>
          <a:xfrm>
            <a:off x="711200" y="6172200"/>
            <a:ext cx="968375" cy="94361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/>
          <p:cNvSpPr txBox="1"/>
          <p:nvPr/>
        </p:nvSpPr>
        <p:spPr>
          <a:xfrm>
            <a:off x="1350645" y="800100"/>
            <a:ext cx="5231130" cy="5740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600" dirty="0">
                <a:solidFill>
                  <a:srgbClr val="000000"/>
                </a:solidFill>
                <a:latin typeface="Fira Sans Bold" panose="020B0803050000020004"/>
              </a:rPr>
              <a:t>Lý do </a:t>
            </a:r>
            <a:r>
              <a:rPr lang="en-US" sz="3600" dirty="0" err="1">
                <a:solidFill>
                  <a:srgbClr val="000000"/>
                </a:solidFill>
                <a:latin typeface="Fira Sans Bold" panose="020B0803050000020004"/>
              </a:rPr>
              <a:t>chọn</a:t>
            </a:r>
            <a:r>
              <a:rPr lang="en-US" sz="3600" dirty="0">
                <a:solidFill>
                  <a:srgbClr val="000000"/>
                </a:solidFill>
                <a:latin typeface="Fira Sans Bold" panose="020B0803050000020004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Fira Sans Bold" panose="020B0803050000020004"/>
              </a:rPr>
              <a:t>đề</a:t>
            </a:r>
            <a:r>
              <a:rPr lang="en-US" sz="3600" dirty="0">
                <a:solidFill>
                  <a:srgbClr val="000000"/>
                </a:solidFill>
                <a:latin typeface="Fira Sans Bold" panose="020B0803050000020004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Fira Sans Bold" panose="020B0803050000020004"/>
              </a:rPr>
              <a:t>tài</a:t>
            </a:r>
            <a:endParaRPr lang="en-US" sz="3600" dirty="0">
              <a:solidFill>
                <a:srgbClr val="000000"/>
              </a:solidFill>
              <a:latin typeface="Fira Sans Bold" panose="020B0803050000020004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863600" y="4343400"/>
            <a:ext cx="4780915" cy="3949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3200" dirty="0" err="1">
                <a:solidFill>
                  <a:srgbClr val="000000"/>
                </a:solidFill>
                <a:latin typeface="Fira Sans" panose="020B0503050000020004"/>
              </a:rPr>
              <a:t>Cuộc</a:t>
            </a:r>
            <a:r>
              <a:rPr lang="en-US" sz="3200" dirty="0">
                <a:solidFill>
                  <a:srgbClr val="000000"/>
                </a:solidFill>
                <a:latin typeface="Fira Sans" panose="020B0503050000020004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Fira Sans" panose="020B0503050000020004"/>
              </a:rPr>
              <a:t>mạng</a:t>
            </a:r>
            <a:r>
              <a:rPr lang="vi-VN" altLang="en-US" sz="3200" dirty="0" err="1">
                <a:solidFill>
                  <a:srgbClr val="000000"/>
                </a:solidFill>
                <a:latin typeface="Fira Sans" panose="020B0503050000020004"/>
              </a:rPr>
              <a:t> công nghệ</a:t>
            </a:r>
            <a:r>
              <a:rPr lang="en-US" sz="3200" dirty="0">
                <a:solidFill>
                  <a:srgbClr val="000000"/>
                </a:solidFill>
                <a:latin typeface="Fira Sans" panose="020B0503050000020004"/>
              </a:rPr>
              <a:t> 4.0</a:t>
            </a:r>
            <a:endParaRPr lang="en-US" sz="3200" dirty="0">
              <a:solidFill>
                <a:srgbClr val="000000"/>
              </a:solidFill>
              <a:latin typeface="Fira Sans" panose="020B0503050000020004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6426200" y="6629400"/>
            <a:ext cx="5760085" cy="3949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3200" dirty="0" err="1">
                <a:solidFill>
                  <a:srgbClr val="000000"/>
                </a:solidFill>
                <a:latin typeface="Fira Sans" panose="020B0503050000020004"/>
              </a:rPr>
              <a:t>Các</a:t>
            </a:r>
            <a:r>
              <a:rPr lang="en-US" sz="3200" dirty="0">
                <a:solidFill>
                  <a:srgbClr val="000000"/>
                </a:solidFill>
                <a:latin typeface="Fira Sans" panose="020B0503050000020004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Fira Sans" panose="020B0503050000020004"/>
              </a:rPr>
              <a:t>yêu</a:t>
            </a:r>
            <a:r>
              <a:rPr lang="en-US" sz="3200" dirty="0">
                <a:solidFill>
                  <a:srgbClr val="000000"/>
                </a:solidFill>
                <a:latin typeface="Fira Sans" panose="020B0503050000020004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Fira Sans" panose="020B0503050000020004"/>
              </a:rPr>
              <a:t>cầu</a:t>
            </a:r>
            <a:r>
              <a:rPr lang="en-US" sz="3200" dirty="0">
                <a:solidFill>
                  <a:srgbClr val="000000"/>
                </a:solidFill>
                <a:latin typeface="Fira Sans" panose="020B0503050000020004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Fira Sans" panose="020B0503050000020004"/>
              </a:rPr>
              <a:t>của</a:t>
            </a:r>
            <a:r>
              <a:rPr lang="en-US" sz="3200" dirty="0">
                <a:solidFill>
                  <a:srgbClr val="000000"/>
                </a:solidFill>
                <a:latin typeface="Fira Sans" panose="020B0503050000020004"/>
              </a:rPr>
              <a:t> </a:t>
            </a:r>
            <a:r>
              <a:rPr lang="vi-VN" altLang="en-US" sz="3200" dirty="0">
                <a:solidFill>
                  <a:srgbClr val="000000"/>
                </a:solidFill>
                <a:latin typeface="Fira Sans" panose="020B0503050000020004"/>
              </a:rPr>
              <a:t>k</a:t>
            </a:r>
            <a:r>
              <a:rPr lang="vi-VN" altLang="en-US" sz="3200" dirty="0" err="1">
                <a:solidFill>
                  <a:srgbClr val="000000"/>
                </a:solidFill>
                <a:latin typeface="Fira Sans" panose="020B0503050000020004"/>
              </a:rPr>
              <a:t>hách du lịch</a:t>
            </a:r>
            <a:endParaRPr lang="vi-VN" altLang="en-US" sz="3200" dirty="0" err="1">
              <a:solidFill>
                <a:srgbClr val="000000"/>
              </a:solidFill>
              <a:latin typeface="Fira Sans" panose="020B0503050000020004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30400" y="1676400"/>
            <a:ext cx="2998470" cy="2424430"/>
          </a:xfrm>
          <a:prstGeom prst="rect">
            <a:avLst/>
          </a:prstGeom>
        </p:spPr>
      </p:pic>
      <p:sp>
        <p:nvSpPr>
          <p:cNvPr id="12" name="Freeform 2"/>
          <p:cNvSpPr/>
          <p:nvPr/>
        </p:nvSpPr>
        <p:spPr>
          <a:xfrm>
            <a:off x="7035912" y="2286000"/>
            <a:ext cx="4175535" cy="4114800"/>
          </a:xfrm>
          <a:custGeom>
            <a:avLst/>
            <a:gdLst/>
            <a:ahLst/>
            <a:cxnLst/>
            <a:rect l="l" t="t" r="r" b="b"/>
            <a:pathLst>
              <a:path w="4175535" h="4114800">
                <a:moveTo>
                  <a:pt x="0" y="0"/>
                </a:moveTo>
                <a:lnTo>
                  <a:pt x="4175536" y="0"/>
                </a:lnTo>
                <a:lnTo>
                  <a:pt x="417553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" name="Freeform 2"/>
          <p:cNvSpPr/>
          <p:nvPr/>
        </p:nvSpPr>
        <p:spPr>
          <a:xfrm>
            <a:off x="254000" y="685800"/>
            <a:ext cx="968375" cy="94361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>
            <a:off x="2765425" y="2386330"/>
            <a:ext cx="10166350" cy="608965"/>
            <a:chOff x="0" y="0"/>
            <a:chExt cx="1682240" cy="13368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682240" cy="133680"/>
            </a:xfrm>
            <a:custGeom>
              <a:avLst/>
              <a:gdLst/>
              <a:ahLst/>
              <a:cxnLst/>
              <a:rect l="l" t="t" r="r" b="b"/>
              <a:pathLst>
                <a:path w="1682240" h="133680">
                  <a:moveTo>
                    <a:pt x="12121" y="0"/>
                  </a:moveTo>
                  <a:lnTo>
                    <a:pt x="1670119" y="0"/>
                  </a:lnTo>
                  <a:cubicBezTo>
                    <a:pt x="1673333" y="0"/>
                    <a:pt x="1676416" y="1277"/>
                    <a:pt x="1678689" y="3550"/>
                  </a:cubicBezTo>
                  <a:cubicBezTo>
                    <a:pt x="1680963" y="5823"/>
                    <a:pt x="1682240" y="8906"/>
                    <a:pt x="1682240" y="12121"/>
                  </a:cubicBezTo>
                  <a:lnTo>
                    <a:pt x="1682240" y="121559"/>
                  </a:lnTo>
                  <a:cubicBezTo>
                    <a:pt x="1682240" y="128253"/>
                    <a:pt x="1676813" y="133680"/>
                    <a:pt x="1670119" y="133680"/>
                  </a:cubicBezTo>
                  <a:lnTo>
                    <a:pt x="12121" y="133680"/>
                  </a:lnTo>
                  <a:cubicBezTo>
                    <a:pt x="8906" y="133680"/>
                    <a:pt x="5823" y="132403"/>
                    <a:pt x="3550" y="130130"/>
                  </a:cubicBezTo>
                  <a:cubicBezTo>
                    <a:pt x="1277" y="127857"/>
                    <a:pt x="0" y="124774"/>
                    <a:pt x="0" y="121559"/>
                  </a:cubicBezTo>
                  <a:lnTo>
                    <a:pt x="0" y="12121"/>
                  </a:lnTo>
                  <a:cubicBezTo>
                    <a:pt x="0" y="5427"/>
                    <a:pt x="5427" y="0"/>
                    <a:pt x="12121" y="0"/>
                  </a:cubicBezTo>
                  <a:close/>
                </a:path>
              </a:pathLst>
            </a:custGeom>
            <a:solidFill>
              <a:srgbClr val="D9D9D9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1682240" cy="1622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sp>
        <p:nvSpPr>
          <p:cNvPr id="8" name="Freeform 8"/>
          <p:cNvSpPr/>
          <p:nvPr/>
        </p:nvSpPr>
        <p:spPr>
          <a:xfrm>
            <a:off x="1991790" y="2420280"/>
            <a:ext cx="504799" cy="541339"/>
          </a:xfrm>
          <a:custGeom>
            <a:avLst/>
            <a:gdLst/>
            <a:ahLst/>
            <a:cxnLst/>
            <a:rect l="l" t="t" r="r" b="b"/>
            <a:pathLst>
              <a:path w="504799" h="541339">
                <a:moveTo>
                  <a:pt x="0" y="0"/>
                </a:moveTo>
                <a:lnTo>
                  <a:pt x="504798" y="0"/>
                </a:lnTo>
                <a:lnTo>
                  <a:pt x="504798" y="541338"/>
                </a:lnTo>
                <a:lnTo>
                  <a:pt x="0" y="541338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grpSp>
        <p:nvGrpSpPr>
          <p:cNvPr id="9" name="Group 9"/>
          <p:cNvGrpSpPr/>
          <p:nvPr/>
        </p:nvGrpSpPr>
        <p:grpSpPr>
          <a:xfrm>
            <a:off x="2765425" y="3487420"/>
            <a:ext cx="10166350" cy="951865"/>
            <a:chOff x="0" y="0"/>
            <a:chExt cx="1682240" cy="20888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682240" cy="208883"/>
            </a:xfrm>
            <a:custGeom>
              <a:avLst/>
              <a:gdLst/>
              <a:ahLst/>
              <a:cxnLst/>
              <a:rect l="l" t="t" r="r" b="b"/>
              <a:pathLst>
                <a:path w="1682240" h="208883">
                  <a:moveTo>
                    <a:pt x="12121" y="0"/>
                  </a:moveTo>
                  <a:lnTo>
                    <a:pt x="1670119" y="0"/>
                  </a:lnTo>
                  <a:cubicBezTo>
                    <a:pt x="1673333" y="0"/>
                    <a:pt x="1676416" y="1277"/>
                    <a:pt x="1678689" y="3550"/>
                  </a:cubicBezTo>
                  <a:cubicBezTo>
                    <a:pt x="1680963" y="5823"/>
                    <a:pt x="1682240" y="8906"/>
                    <a:pt x="1682240" y="12121"/>
                  </a:cubicBezTo>
                  <a:lnTo>
                    <a:pt x="1682240" y="196762"/>
                  </a:lnTo>
                  <a:cubicBezTo>
                    <a:pt x="1682240" y="199977"/>
                    <a:pt x="1680963" y="203060"/>
                    <a:pt x="1678689" y="205333"/>
                  </a:cubicBezTo>
                  <a:cubicBezTo>
                    <a:pt x="1676416" y="207606"/>
                    <a:pt x="1673333" y="208883"/>
                    <a:pt x="1670119" y="208883"/>
                  </a:cubicBezTo>
                  <a:lnTo>
                    <a:pt x="12121" y="208883"/>
                  </a:lnTo>
                  <a:cubicBezTo>
                    <a:pt x="5427" y="208883"/>
                    <a:pt x="0" y="203457"/>
                    <a:pt x="0" y="196762"/>
                  </a:cubicBezTo>
                  <a:lnTo>
                    <a:pt x="0" y="12121"/>
                  </a:lnTo>
                  <a:cubicBezTo>
                    <a:pt x="0" y="5427"/>
                    <a:pt x="5427" y="0"/>
                    <a:pt x="12121" y="0"/>
                  </a:cubicBezTo>
                  <a:close/>
                </a:path>
              </a:pathLst>
            </a:custGeom>
            <a:solidFill>
              <a:srgbClr val="D9D9D9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28575"/>
              <a:ext cx="1682240" cy="23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2765425" y="4933950"/>
            <a:ext cx="10166350" cy="941070"/>
            <a:chOff x="0" y="0"/>
            <a:chExt cx="1682240" cy="206584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682240" cy="206584"/>
            </a:xfrm>
            <a:custGeom>
              <a:avLst/>
              <a:gdLst/>
              <a:ahLst/>
              <a:cxnLst/>
              <a:rect l="l" t="t" r="r" b="b"/>
              <a:pathLst>
                <a:path w="1682240" h="206584">
                  <a:moveTo>
                    <a:pt x="12121" y="0"/>
                  </a:moveTo>
                  <a:lnTo>
                    <a:pt x="1670119" y="0"/>
                  </a:lnTo>
                  <a:cubicBezTo>
                    <a:pt x="1673333" y="0"/>
                    <a:pt x="1676416" y="1277"/>
                    <a:pt x="1678689" y="3550"/>
                  </a:cubicBezTo>
                  <a:cubicBezTo>
                    <a:pt x="1680963" y="5823"/>
                    <a:pt x="1682240" y="8906"/>
                    <a:pt x="1682240" y="12121"/>
                  </a:cubicBezTo>
                  <a:lnTo>
                    <a:pt x="1682240" y="194463"/>
                  </a:lnTo>
                  <a:cubicBezTo>
                    <a:pt x="1682240" y="201157"/>
                    <a:pt x="1676813" y="206584"/>
                    <a:pt x="1670119" y="206584"/>
                  </a:cubicBezTo>
                  <a:lnTo>
                    <a:pt x="12121" y="206584"/>
                  </a:lnTo>
                  <a:cubicBezTo>
                    <a:pt x="8906" y="206584"/>
                    <a:pt x="5823" y="205307"/>
                    <a:pt x="3550" y="203033"/>
                  </a:cubicBezTo>
                  <a:cubicBezTo>
                    <a:pt x="1277" y="200760"/>
                    <a:pt x="0" y="197677"/>
                    <a:pt x="0" y="194463"/>
                  </a:cubicBezTo>
                  <a:lnTo>
                    <a:pt x="0" y="12121"/>
                  </a:lnTo>
                  <a:cubicBezTo>
                    <a:pt x="0" y="5427"/>
                    <a:pt x="5427" y="0"/>
                    <a:pt x="12121" y="0"/>
                  </a:cubicBezTo>
                  <a:close/>
                </a:path>
              </a:pathLst>
            </a:custGeom>
            <a:solidFill>
              <a:srgbClr val="D9D9D9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28575"/>
              <a:ext cx="1682240" cy="2351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sp>
        <p:nvSpPr>
          <p:cNvPr id="16" name="Freeform 16"/>
          <p:cNvSpPr/>
          <p:nvPr/>
        </p:nvSpPr>
        <p:spPr>
          <a:xfrm>
            <a:off x="1937821" y="5035362"/>
            <a:ext cx="612737" cy="739047"/>
          </a:xfrm>
          <a:custGeom>
            <a:avLst/>
            <a:gdLst/>
            <a:ahLst/>
            <a:cxnLst/>
            <a:rect l="l" t="t" r="r" b="b"/>
            <a:pathLst>
              <a:path w="612737" h="739047">
                <a:moveTo>
                  <a:pt x="0" y="0"/>
                </a:moveTo>
                <a:lnTo>
                  <a:pt x="612737" y="0"/>
                </a:lnTo>
                <a:lnTo>
                  <a:pt x="612737" y="739047"/>
                </a:lnTo>
                <a:lnTo>
                  <a:pt x="0" y="7390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7" name="TextBox 17"/>
          <p:cNvSpPr txBox="1"/>
          <p:nvPr/>
        </p:nvSpPr>
        <p:spPr>
          <a:xfrm>
            <a:off x="1320800" y="838200"/>
            <a:ext cx="4679950" cy="5740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600">
                <a:solidFill>
                  <a:srgbClr val="000000"/>
                </a:solidFill>
                <a:latin typeface="Fira Sans Bold" panose="020B0803050000020004"/>
              </a:rPr>
              <a:t>Mục tiêu đề tài</a:t>
            </a:r>
            <a:endParaRPr lang="en-US" sz="3600">
              <a:solidFill>
                <a:srgbClr val="000000"/>
              </a:solidFill>
              <a:latin typeface="Fira Sans Bold" panose="020B0803050000020004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3302000" y="2478405"/>
            <a:ext cx="9753600" cy="4483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Fira Sans" panose="020B0503050000020004"/>
              </a:rPr>
              <a:t>Tìm hiểu</a:t>
            </a:r>
            <a:r>
              <a:rPr lang="vi-VN" altLang="en-US" sz="2500">
                <a:solidFill>
                  <a:srgbClr val="000000"/>
                </a:solidFill>
                <a:latin typeface="Fira Sans" panose="020B0503050000020004"/>
              </a:rPr>
              <a:t> các</a:t>
            </a:r>
            <a:r>
              <a:rPr lang="en-US" sz="2500">
                <a:solidFill>
                  <a:srgbClr val="000000"/>
                </a:solidFill>
                <a:latin typeface="Fira Sans" panose="020B0503050000020004"/>
              </a:rPr>
              <a:t> công nghệ, ngôn ngữ</a:t>
            </a:r>
            <a:r>
              <a:rPr lang="vi-VN" altLang="en-US" sz="2500">
                <a:solidFill>
                  <a:srgbClr val="000000"/>
                </a:solidFill>
                <a:latin typeface="Fira Sans" panose="020B0503050000020004"/>
              </a:rPr>
              <a:t> phù hợp để </a:t>
            </a:r>
            <a:r>
              <a:rPr lang="en-US" sz="2500">
                <a:solidFill>
                  <a:srgbClr val="000000"/>
                </a:solidFill>
                <a:latin typeface="Fira Sans" panose="020B0503050000020004"/>
              </a:rPr>
              <a:t>thiết kế website</a:t>
            </a:r>
            <a:endParaRPr lang="en-US" sz="2500">
              <a:solidFill>
                <a:srgbClr val="000000"/>
              </a:solidFill>
              <a:latin typeface="Fira Sans" panose="020B0503050000020004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3225800" y="3505200"/>
            <a:ext cx="9648190" cy="4483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Fira Sans" panose="020B0503050000020004"/>
              </a:rPr>
              <a:t>Xây dựng được website </a:t>
            </a:r>
            <a:r>
              <a:rPr lang="vi-VN" altLang="en-US" sz="2500">
                <a:solidFill>
                  <a:srgbClr val="000000"/>
                </a:solidFill>
                <a:latin typeface="Fira Sans" panose="020B0503050000020004"/>
              </a:rPr>
              <a:t>giới thiệu về các điểm du lịch </a:t>
            </a:r>
            <a:r>
              <a:rPr lang="vi-VN" altLang="en-US" sz="2500">
                <a:solidFill>
                  <a:srgbClr val="000000"/>
                </a:solidFill>
                <a:latin typeface="Fira Sans" panose="020B0503050000020004"/>
              </a:rPr>
              <a:t>ở trà </a:t>
            </a:r>
            <a:r>
              <a:rPr lang="vi-VN" altLang="en-US" sz="2500">
                <a:solidFill>
                  <a:srgbClr val="000000"/>
                </a:solidFill>
                <a:latin typeface="Fira Sans" panose="020B0503050000020004"/>
              </a:rPr>
              <a:t>vinh</a:t>
            </a:r>
            <a:endParaRPr lang="vi-VN" altLang="en-US" sz="2500">
              <a:solidFill>
                <a:srgbClr val="000000"/>
              </a:solidFill>
              <a:latin typeface="Fira Sans" panose="020B0503050000020004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3073400" y="5035550"/>
            <a:ext cx="10142855" cy="8972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Fira Sans" panose="020B0503050000020004"/>
              </a:rPr>
              <a:t>Về phía người dùng, đảm bảo có thể </a:t>
            </a:r>
            <a:r>
              <a:rPr lang="vi-VN" altLang="en-US" sz="2500">
                <a:solidFill>
                  <a:srgbClr val="000000"/>
                </a:solidFill>
                <a:latin typeface="Fira Sans" panose="020B0503050000020004"/>
              </a:rPr>
              <a:t>xem các </a:t>
            </a:r>
            <a:r>
              <a:rPr lang="en-US" sz="2500">
                <a:solidFill>
                  <a:srgbClr val="000000"/>
                </a:solidFill>
                <a:latin typeface="Fira Sans" panose="020B0503050000020004"/>
              </a:rPr>
              <a:t>thông tin của </a:t>
            </a:r>
            <a:r>
              <a:rPr lang="vi-VN" altLang="en-US" sz="2500">
                <a:solidFill>
                  <a:srgbClr val="000000"/>
                </a:solidFill>
                <a:latin typeface="Fira Sans" panose="020B0503050000020004"/>
              </a:rPr>
              <a:t>địa điểm </a:t>
            </a:r>
            <a:r>
              <a:rPr lang="en-US" sz="2500">
                <a:solidFill>
                  <a:srgbClr val="000000"/>
                </a:solidFill>
                <a:latin typeface="Fira Sans" panose="020B0503050000020004"/>
              </a:rPr>
              <a:t> </a:t>
            </a:r>
            <a:r>
              <a:rPr lang="vi-VN" altLang="en-US" sz="2500">
                <a:solidFill>
                  <a:srgbClr val="000000"/>
                </a:solidFill>
                <a:latin typeface="Fira Sans" panose="020B0503050000020004"/>
              </a:rPr>
              <a:t>du </a:t>
            </a:r>
            <a:r>
              <a:rPr lang="vi-VN" altLang="en-US" sz="2500">
                <a:solidFill>
                  <a:srgbClr val="000000"/>
                </a:solidFill>
                <a:latin typeface="Fira Sans" panose="020B0503050000020004"/>
              </a:rPr>
              <a:t>lịch</a:t>
            </a:r>
            <a:endParaRPr lang="vi-VN" altLang="en-US" sz="2500">
              <a:solidFill>
                <a:srgbClr val="000000"/>
              </a:solidFill>
              <a:latin typeface="Fira Sans" panose="020B0503050000020004"/>
            </a:endParaRPr>
          </a:p>
        </p:txBody>
      </p:sp>
      <p:sp>
        <p:nvSpPr>
          <p:cNvPr id="21" name="Freeform 2"/>
          <p:cNvSpPr/>
          <p:nvPr/>
        </p:nvSpPr>
        <p:spPr>
          <a:xfrm flipH="1">
            <a:off x="1625600" y="3505200"/>
            <a:ext cx="758825" cy="782320"/>
          </a:xfrm>
          <a:custGeom>
            <a:avLst/>
            <a:gdLst/>
            <a:ahLst/>
            <a:cxnLst/>
            <a:rect l="l" t="t" r="r" b="b"/>
            <a:pathLst>
              <a:path w="2623185" h="4114800">
                <a:moveTo>
                  <a:pt x="2623185" y="0"/>
                </a:moveTo>
                <a:lnTo>
                  <a:pt x="0" y="0"/>
                </a:lnTo>
                <a:lnTo>
                  <a:pt x="0" y="4114800"/>
                </a:lnTo>
                <a:lnTo>
                  <a:pt x="2623185" y="4114800"/>
                </a:lnTo>
                <a:lnTo>
                  <a:pt x="2623185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"/>
          <p:cNvSpPr/>
          <p:nvPr/>
        </p:nvSpPr>
        <p:spPr>
          <a:xfrm>
            <a:off x="863600" y="609600"/>
            <a:ext cx="968375" cy="94361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 isContent="1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1287780" y="800100"/>
            <a:ext cx="5069205" cy="5740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600" dirty="0" err="1">
                <a:solidFill>
                  <a:srgbClr val="000000"/>
                </a:solidFill>
                <a:latin typeface="Fira Sans Bold" panose="020B0803050000020004"/>
              </a:rPr>
              <a:t>Công</a:t>
            </a:r>
            <a:r>
              <a:rPr lang="en-US" sz="3600" dirty="0">
                <a:solidFill>
                  <a:srgbClr val="000000"/>
                </a:solidFill>
                <a:latin typeface="Fira Sans Bold" panose="020B0803050000020004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Fira Sans Bold" panose="020B0803050000020004"/>
              </a:rPr>
              <a:t>nghệ</a:t>
            </a:r>
            <a:r>
              <a:rPr lang="en-US" sz="3600" dirty="0">
                <a:solidFill>
                  <a:srgbClr val="000000"/>
                </a:solidFill>
                <a:latin typeface="Fira Sans Bold" panose="020B0803050000020004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Fira Sans Bold" panose="020B0803050000020004"/>
              </a:rPr>
              <a:t>sử</a:t>
            </a:r>
            <a:r>
              <a:rPr lang="en-US" sz="3600" dirty="0">
                <a:solidFill>
                  <a:srgbClr val="000000"/>
                </a:solidFill>
                <a:latin typeface="Fira Sans Bold" panose="020B0803050000020004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Fira Sans Bold" panose="020B0803050000020004"/>
              </a:rPr>
              <a:t>dụng</a:t>
            </a:r>
            <a:endParaRPr lang="en-US" sz="3600" dirty="0">
              <a:solidFill>
                <a:srgbClr val="000000"/>
              </a:solidFill>
              <a:latin typeface="Fira Sans Bold" panose="020B0803050000020004"/>
            </a:endParaRPr>
          </a:p>
        </p:txBody>
      </p:sp>
      <p:grpSp>
        <p:nvGrpSpPr>
          <p:cNvPr id="6" name="Group 6"/>
          <p:cNvGrpSpPr/>
          <p:nvPr/>
        </p:nvGrpSpPr>
        <p:grpSpPr>
          <a:xfrm>
            <a:off x="1093877" y="3657599"/>
            <a:ext cx="4212680" cy="1906133"/>
            <a:chOff x="0" y="0"/>
            <a:chExt cx="924594" cy="41835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924594" cy="418356"/>
            </a:xfrm>
            <a:custGeom>
              <a:avLst/>
              <a:gdLst/>
              <a:ahLst/>
              <a:cxnLst/>
              <a:rect l="l" t="t" r="r" b="b"/>
              <a:pathLst>
                <a:path w="924594" h="418356">
                  <a:moveTo>
                    <a:pt x="22053" y="0"/>
                  </a:moveTo>
                  <a:lnTo>
                    <a:pt x="902540" y="0"/>
                  </a:lnTo>
                  <a:cubicBezTo>
                    <a:pt x="914720" y="0"/>
                    <a:pt x="924594" y="9874"/>
                    <a:pt x="924594" y="22053"/>
                  </a:cubicBezTo>
                  <a:lnTo>
                    <a:pt x="924594" y="396302"/>
                  </a:lnTo>
                  <a:cubicBezTo>
                    <a:pt x="924594" y="408482"/>
                    <a:pt x="914720" y="418356"/>
                    <a:pt x="902540" y="418356"/>
                  </a:cubicBezTo>
                  <a:lnTo>
                    <a:pt x="22053" y="418356"/>
                  </a:lnTo>
                  <a:cubicBezTo>
                    <a:pt x="16204" y="418356"/>
                    <a:pt x="10595" y="416032"/>
                    <a:pt x="6459" y="411896"/>
                  </a:cubicBezTo>
                  <a:cubicBezTo>
                    <a:pt x="2323" y="407761"/>
                    <a:pt x="0" y="402151"/>
                    <a:pt x="0" y="396302"/>
                  </a:cubicBezTo>
                  <a:lnTo>
                    <a:pt x="0" y="22053"/>
                  </a:lnTo>
                  <a:cubicBezTo>
                    <a:pt x="0" y="9874"/>
                    <a:pt x="9874" y="0"/>
                    <a:pt x="22053" y="0"/>
                  </a:cubicBezTo>
                  <a:close/>
                </a:path>
              </a:pathLst>
            </a:custGeom>
            <a:solidFill>
              <a:srgbClr val="D9D9D9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924594" cy="4469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sp>
        <p:nvSpPr>
          <p:cNvPr id="9" name="Freeform 9"/>
          <p:cNvSpPr/>
          <p:nvPr/>
        </p:nvSpPr>
        <p:spPr>
          <a:xfrm>
            <a:off x="731520" y="3250796"/>
            <a:ext cx="1564631" cy="813608"/>
          </a:xfrm>
          <a:custGeom>
            <a:avLst/>
            <a:gdLst/>
            <a:ahLst/>
            <a:cxnLst/>
            <a:rect l="l" t="t" r="r" b="b"/>
            <a:pathLst>
              <a:path w="1564631" h="813608">
                <a:moveTo>
                  <a:pt x="0" y="0"/>
                </a:moveTo>
                <a:lnTo>
                  <a:pt x="1564631" y="0"/>
                </a:lnTo>
                <a:lnTo>
                  <a:pt x="1564631" y="813608"/>
                </a:lnTo>
                <a:lnTo>
                  <a:pt x="0" y="813608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0" name="TextBox 10"/>
          <p:cNvSpPr txBox="1"/>
          <p:nvPr/>
        </p:nvSpPr>
        <p:spPr>
          <a:xfrm>
            <a:off x="1268544" y="4431798"/>
            <a:ext cx="3863345" cy="3822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 dirty="0" err="1">
                <a:solidFill>
                  <a:srgbClr val="000000"/>
                </a:solidFill>
                <a:latin typeface="Fira Sans" panose="020B0503050000020004"/>
              </a:rPr>
              <a:t>Ngôn</a:t>
            </a:r>
            <a:r>
              <a:rPr lang="en-US" sz="2200" dirty="0">
                <a:solidFill>
                  <a:srgbClr val="000000"/>
                </a:solidFill>
                <a:latin typeface="Fira Sans" panose="020B0503050000020004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Fira Sans" panose="020B0503050000020004"/>
              </a:rPr>
              <a:t>ngữ</a:t>
            </a:r>
            <a:r>
              <a:rPr lang="en-US" sz="2200" dirty="0">
                <a:solidFill>
                  <a:srgbClr val="000000"/>
                </a:solidFill>
                <a:latin typeface="Fira Sans" panose="020B0503050000020004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Fira Sans" panose="020B0503050000020004"/>
              </a:rPr>
              <a:t>lập</a:t>
            </a:r>
            <a:r>
              <a:rPr lang="en-US" sz="2200" dirty="0">
                <a:solidFill>
                  <a:srgbClr val="000000"/>
                </a:solidFill>
                <a:latin typeface="Fira Sans" panose="020B0503050000020004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Fira Sans" panose="020B0503050000020004"/>
              </a:rPr>
              <a:t>trình</a:t>
            </a:r>
            <a:r>
              <a:rPr lang="en-US" sz="2200" dirty="0">
                <a:solidFill>
                  <a:srgbClr val="000000"/>
                </a:solidFill>
                <a:latin typeface="Fira Sans" panose="020B0503050000020004"/>
              </a:rPr>
              <a:t> HTML, </a:t>
            </a:r>
            <a:r>
              <a:rPr lang="en-US" sz="2200" dirty="0" err="1">
                <a:solidFill>
                  <a:srgbClr val="000000"/>
                </a:solidFill>
                <a:latin typeface="Fira Sans" panose="020B0503050000020004"/>
              </a:rPr>
              <a:t>Php</a:t>
            </a:r>
            <a:endParaRPr lang="en-US" sz="2200" dirty="0">
              <a:solidFill>
                <a:srgbClr val="000000"/>
              </a:solidFill>
              <a:latin typeface="Fira Sans" panose="020B0503050000020004"/>
            </a:endParaRPr>
          </a:p>
        </p:txBody>
      </p:sp>
      <p:grpSp>
        <p:nvGrpSpPr>
          <p:cNvPr id="11" name="Group 11"/>
          <p:cNvGrpSpPr/>
          <p:nvPr/>
        </p:nvGrpSpPr>
        <p:grpSpPr>
          <a:xfrm>
            <a:off x="7358883" y="3657600"/>
            <a:ext cx="4212680" cy="1906133"/>
            <a:chOff x="0" y="0"/>
            <a:chExt cx="924594" cy="418356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924594" cy="418356"/>
            </a:xfrm>
            <a:custGeom>
              <a:avLst/>
              <a:gdLst/>
              <a:ahLst/>
              <a:cxnLst/>
              <a:rect l="l" t="t" r="r" b="b"/>
              <a:pathLst>
                <a:path w="924594" h="418356">
                  <a:moveTo>
                    <a:pt x="22053" y="0"/>
                  </a:moveTo>
                  <a:lnTo>
                    <a:pt x="902540" y="0"/>
                  </a:lnTo>
                  <a:cubicBezTo>
                    <a:pt x="914720" y="0"/>
                    <a:pt x="924594" y="9874"/>
                    <a:pt x="924594" y="22053"/>
                  </a:cubicBezTo>
                  <a:lnTo>
                    <a:pt x="924594" y="396302"/>
                  </a:lnTo>
                  <a:cubicBezTo>
                    <a:pt x="924594" y="408482"/>
                    <a:pt x="914720" y="418356"/>
                    <a:pt x="902540" y="418356"/>
                  </a:cubicBezTo>
                  <a:lnTo>
                    <a:pt x="22053" y="418356"/>
                  </a:lnTo>
                  <a:cubicBezTo>
                    <a:pt x="16204" y="418356"/>
                    <a:pt x="10595" y="416032"/>
                    <a:pt x="6459" y="411896"/>
                  </a:cubicBezTo>
                  <a:cubicBezTo>
                    <a:pt x="2323" y="407761"/>
                    <a:pt x="0" y="402151"/>
                    <a:pt x="0" y="396302"/>
                  </a:cubicBezTo>
                  <a:lnTo>
                    <a:pt x="0" y="22053"/>
                  </a:lnTo>
                  <a:cubicBezTo>
                    <a:pt x="0" y="9874"/>
                    <a:pt x="9874" y="0"/>
                    <a:pt x="22053" y="0"/>
                  </a:cubicBezTo>
                  <a:close/>
                </a:path>
              </a:pathLst>
            </a:custGeom>
            <a:solidFill>
              <a:srgbClr val="D9D9D9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28575"/>
              <a:ext cx="924594" cy="4469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sp>
        <p:nvSpPr>
          <p:cNvPr id="14" name="Freeform 14"/>
          <p:cNvSpPr/>
          <p:nvPr/>
        </p:nvSpPr>
        <p:spPr>
          <a:xfrm>
            <a:off x="9246628" y="2842756"/>
            <a:ext cx="2324935" cy="1221648"/>
          </a:xfrm>
          <a:custGeom>
            <a:avLst/>
            <a:gdLst/>
            <a:ahLst/>
            <a:cxnLst/>
            <a:rect l="l" t="t" r="r" b="b"/>
            <a:pathLst>
              <a:path w="2324935" h="1221648">
                <a:moveTo>
                  <a:pt x="0" y="0"/>
                </a:moveTo>
                <a:lnTo>
                  <a:pt x="2324935" y="0"/>
                </a:lnTo>
                <a:lnTo>
                  <a:pt x="2324935" y="1221648"/>
                </a:lnTo>
                <a:lnTo>
                  <a:pt x="0" y="12216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5" name="TextBox 15"/>
          <p:cNvSpPr txBox="1"/>
          <p:nvPr/>
        </p:nvSpPr>
        <p:spPr>
          <a:xfrm>
            <a:off x="7445625" y="4395719"/>
            <a:ext cx="4039195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 dirty="0" err="1">
                <a:solidFill>
                  <a:srgbClr val="000000"/>
                </a:solidFill>
                <a:latin typeface="Fira Sans" panose="020B0503050000020004"/>
              </a:rPr>
              <a:t>Hệ</a:t>
            </a:r>
            <a:r>
              <a:rPr lang="en-US" sz="2200" dirty="0">
                <a:solidFill>
                  <a:srgbClr val="000000"/>
                </a:solidFill>
                <a:latin typeface="Fira Sans" panose="020B0503050000020004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Fira Sans" panose="020B0503050000020004"/>
              </a:rPr>
              <a:t>quản</a:t>
            </a:r>
            <a:r>
              <a:rPr lang="en-US" sz="2200" dirty="0">
                <a:solidFill>
                  <a:srgbClr val="000000"/>
                </a:solidFill>
                <a:latin typeface="Fira Sans" panose="020B0503050000020004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Fira Sans" panose="020B0503050000020004"/>
              </a:rPr>
              <a:t>trị</a:t>
            </a:r>
            <a:r>
              <a:rPr lang="en-US" sz="2200" dirty="0">
                <a:solidFill>
                  <a:srgbClr val="000000"/>
                </a:solidFill>
                <a:latin typeface="Fira Sans" panose="020B0503050000020004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Fira Sans" panose="020B0503050000020004"/>
              </a:rPr>
              <a:t>cơ</a:t>
            </a:r>
            <a:r>
              <a:rPr lang="en-US" sz="2200" dirty="0">
                <a:solidFill>
                  <a:srgbClr val="000000"/>
                </a:solidFill>
                <a:latin typeface="Fira Sans" panose="020B0503050000020004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Fira Sans" panose="020B0503050000020004"/>
              </a:rPr>
              <a:t>sở</a:t>
            </a:r>
            <a:r>
              <a:rPr lang="en-US" sz="2200" dirty="0">
                <a:solidFill>
                  <a:srgbClr val="000000"/>
                </a:solidFill>
                <a:latin typeface="Fira Sans" panose="020B0503050000020004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Fira Sans" panose="020B0503050000020004"/>
              </a:rPr>
              <a:t>dữ</a:t>
            </a:r>
            <a:r>
              <a:rPr lang="en-US" sz="2200" dirty="0">
                <a:solidFill>
                  <a:srgbClr val="000000"/>
                </a:solidFill>
                <a:latin typeface="Fira Sans" panose="020B0503050000020004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Fira Sans" panose="020B0503050000020004"/>
              </a:rPr>
              <a:t>liệu</a:t>
            </a:r>
            <a:r>
              <a:rPr lang="en-US" sz="2200" dirty="0">
                <a:solidFill>
                  <a:srgbClr val="000000"/>
                </a:solidFill>
                <a:latin typeface="Fira Sans" panose="020B0503050000020004"/>
              </a:rPr>
              <a:t> MySQL</a:t>
            </a:r>
            <a:endParaRPr lang="en-US" sz="2200" dirty="0">
              <a:solidFill>
                <a:srgbClr val="000000"/>
              </a:solidFill>
              <a:latin typeface="Fira Sans" panose="020B0503050000020004"/>
            </a:endParaRPr>
          </a:p>
        </p:txBody>
      </p:sp>
      <p:sp>
        <p:nvSpPr>
          <p:cNvPr id="16" name="Freeform 2"/>
          <p:cNvSpPr/>
          <p:nvPr/>
        </p:nvSpPr>
        <p:spPr>
          <a:xfrm>
            <a:off x="330200" y="609600"/>
            <a:ext cx="968375" cy="94361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731520" y="1908175"/>
            <a:ext cx="3613145" cy="2635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000"/>
              </a:lnSpc>
            </a:pPr>
            <a:r>
              <a:rPr lang="en-US" sz="5000">
                <a:solidFill>
                  <a:srgbClr val="000000"/>
                </a:solidFill>
                <a:latin typeface="Fira Sans Bold" panose="020B0803050000020004"/>
              </a:rPr>
              <a:t>PHÂN TÍCH THIẾT KẾ HỆ THỐNG</a:t>
            </a:r>
            <a:endParaRPr lang="en-US" sz="5000">
              <a:solidFill>
                <a:srgbClr val="000000"/>
              </a:solidFill>
              <a:latin typeface="Fira Sans Bold" panose="020B0803050000020004"/>
            </a:endParaRPr>
          </a:p>
        </p:txBody>
      </p:sp>
      <p:sp>
        <p:nvSpPr>
          <p:cNvPr id="21" name="Freeform 3"/>
          <p:cNvSpPr/>
          <p:nvPr/>
        </p:nvSpPr>
        <p:spPr>
          <a:xfrm>
            <a:off x="787400" y="762000"/>
            <a:ext cx="1340485" cy="1003935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2"/>
          <p:cNvSpPr/>
          <p:nvPr/>
        </p:nvSpPr>
        <p:spPr>
          <a:xfrm>
            <a:off x="4749800" y="965200"/>
            <a:ext cx="7650480" cy="5102860"/>
          </a:xfrm>
          <a:custGeom>
            <a:avLst/>
            <a:gdLst/>
            <a:ahLst/>
            <a:cxnLst/>
            <a:rect l="l" t="t" r="r" b="b"/>
            <a:pathLst>
              <a:path w="5178810" h="4114800">
                <a:moveTo>
                  <a:pt x="0" y="0"/>
                </a:moveTo>
                <a:lnTo>
                  <a:pt x="5178810" y="0"/>
                </a:lnTo>
                <a:lnTo>
                  <a:pt x="517881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1168400" y="811530"/>
            <a:ext cx="4699635" cy="5740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vi-VN" altLang="en-US" sz="3200" dirty="0" err="1">
                <a:solidFill>
                  <a:srgbClr val="000000"/>
                </a:solidFill>
                <a:latin typeface="Fira Sans Bold" panose="020B0803050000020004"/>
              </a:rPr>
              <a:t>CÁC </a:t>
            </a:r>
            <a:r>
              <a:rPr lang="vi-VN" altLang="en-US" sz="3200" b="1" dirty="0" err="1">
                <a:solidFill>
                  <a:srgbClr val="000000"/>
                </a:solidFill>
                <a:latin typeface="Fira Sans Bold" panose="020B0803050000020004"/>
              </a:rPr>
              <a:t>CHỨC </a:t>
            </a:r>
            <a:r>
              <a:rPr lang="vi-VN" altLang="en-US" sz="3200" dirty="0" err="1">
                <a:solidFill>
                  <a:srgbClr val="000000"/>
                </a:solidFill>
                <a:latin typeface="Fira Sans Bold" panose="020B0803050000020004"/>
              </a:rPr>
              <a:t>NĂNG </a:t>
            </a:r>
            <a:r>
              <a:rPr lang="vi-VN" altLang="en-US" sz="3200" dirty="0" err="1">
                <a:solidFill>
                  <a:srgbClr val="000000"/>
                </a:solidFill>
                <a:latin typeface="Fira Sans Bold" panose="020B0803050000020004"/>
              </a:rPr>
              <a:t>CHÍNH</a:t>
            </a:r>
            <a:endParaRPr lang="vi-VN" altLang="en-US" sz="3200" dirty="0" err="1">
              <a:solidFill>
                <a:srgbClr val="000000"/>
              </a:solidFill>
              <a:latin typeface="Fira Sans Bold" panose="020B0803050000020004"/>
            </a:endParaRPr>
          </a:p>
        </p:txBody>
      </p:sp>
      <p:sp>
        <p:nvSpPr>
          <p:cNvPr id="6" name="AutoShape 6"/>
          <p:cNvSpPr/>
          <p:nvPr/>
        </p:nvSpPr>
        <p:spPr>
          <a:xfrm rot="16200000" flipH="1">
            <a:off x="5823585" y="-763270"/>
            <a:ext cx="3810" cy="7332980"/>
          </a:xfrm>
          <a:prstGeom prst="line">
            <a:avLst/>
          </a:prstGeom>
          <a:ln>
            <a:solidFill>
              <a:schemeClr val="accent1"/>
            </a:solidFill>
            <a:headEnd type="none" w="sm" len="sm"/>
            <a:tailEnd type="none" w="sm" len="sm"/>
          </a:ln>
        </p:spPr>
        <p:style>
          <a:lnRef idx="3">
            <a:prstClr val="black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/>
          <a:lstStyle/>
          <a:p>
            <a:endParaRPr lang="vi-VN"/>
          </a:p>
        </p:txBody>
      </p:sp>
      <p:sp>
        <p:nvSpPr>
          <p:cNvPr id="7" name="TextBox 7"/>
          <p:cNvSpPr txBox="1"/>
          <p:nvPr/>
        </p:nvSpPr>
        <p:spPr>
          <a:xfrm>
            <a:off x="406138" y="2591048"/>
            <a:ext cx="1315284" cy="5473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dirty="0">
                <a:solidFill>
                  <a:srgbClr val="000000"/>
                </a:solidFill>
                <a:latin typeface="Fira Sans Bold" panose="020B0803050000020004"/>
              </a:rPr>
              <a:t>Admin</a:t>
            </a:r>
            <a:endParaRPr lang="en-US" sz="3200" dirty="0">
              <a:solidFill>
                <a:srgbClr val="000000"/>
              </a:solidFill>
              <a:latin typeface="Fira Sans Bold" panose="020B0803050000020004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2463800" y="2245360"/>
            <a:ext cx="2943225" cy="3949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80"/>
              </a:lnSpc>
            </a:pPr>
            <a:r>
              <a:rPr lang="vi-VN" altLang="en-US" sz="2200" dirty="0">
                <a:solidFill>
                  <a:srgbClr val="000000"/>
                </a:solidFill>
                <a:latin typeface="Fira Sans" panose="020B0503050000020004"/>
              </a:rPr>
              <a:t>Quản </a:t>
            </a:r>
            <a:r>
              <a:rPr lang="vi-VN" altLang="en-US" sz="2200" dirty="0">
                <a:solidFill>
                  <a:srgbClr val="000000"/>
                </a:solidFill>
                <a:latin typeface="Fira Sans" panose="020B0503050000020004"/>
              </a:rPr>
              <a:t>lí điểm du lịch</a:t>
            </a:r>
            <a:r>
              <a:rPr lang="en-US" sz="2200" dirty="0">
                <a:solidFill>
                  <a:srgbClr val="000000"/>
                </a:solidFill>
                <a:latin typeface="Fira Sans" panose="020B0503050000020004"/>
              </a:rPr>
              <a:t> </a:t>
            </a:r>
            <a:endParaRPr lang="en-US" sz="2200" dirty="0">
              <a:solidFill>
                <a:srgbClr val="000000"/>
              </a:solidFill>
              <a:latin typeface="Fira Sans" panose="020B0503050000020004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4140200" y="3276600"/>
            <a:ext cx="3343275" cy="3949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80"/>
              </a:lnSpc>
            </a:pPr>
            <a:r>
              <a:rPr lang="en-US" sz="2200" dirty="0">
                <a:solidFill>
                  <a:srgbClr val="000000"/>
                </a:solidFill>
                <a:latin typeface="Fira Sans" panose="020B0503050000020004"/>
              </a:rPr>
              <a:t>Q</a:t>
            </a:r>
            <a:r>
              <a:rPr lang="vi-VN" altLang="en-US" sz="2200" dirty="0">
                <a:solidFill>
                  <a:srgbClr val="000000"/>
                </a:solidFill>
                <a:latin typeface="Fira Sans" panose="020B0503050000020004"/>
              </a:rPr>
              <a:t>uản lí l</a:t>
            </a:r>
            <a:r>
              <a:rPr lang="vi-VN" altLang="en-US" sz="2200" dirty="0" err="1">
                <a:solidFill>
                  <a:srgbClr val="000000"/>
                </a:solidFill>
                <a:latin typeface="Fira Sans" panose="020B0503050000020004"/>
              </a:rPr>
              <a:t>oại hình du lịch</a:t>
            </a:r>
            <a:r>
              <a:rPr lang="en-US" sz="2200" dirty="0">
                <a:solidFill>
                  <a:srgbClr val="000000"/>
                </a:solidFill>
                <a:latin typeface="Fira Sans" panose="020B0503050000020004"/>
              </a:rPr>
              <a:t> </a:t>
            </a:r>
            <a:endParaRPr lang="en-US" sz="2200" dirty="0">
              <a:solidFill>
                <a:srgbClr val="000000"/>
              </a:solidFill>
              <a:latin typeface="Fira Sans" panose="020B0503050000020004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7188200" y="2209800"/>
            <a:ext cx="2007870" cy="3949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80"/>
              </a:lnSpc>
            </a:pPr>
            <a:r>
              <a:rPr lang="vi-VN" altLang="en-US" sz="2200" dirty="0" err="1">
                <a:solidFill>
                  <a:srgbClr val="000000"/>
                </a:solidFill>
                <a:latin typeface="Fira Sans" panose="020B0503050000020004"/>
              </a:rPr>
              <a:t>Quản lí bài viết</a:t>
            </a:r>
            <a:r>
              <a:rPr lang="en-US" sz="2200" dirty="0">
                <a:solidFill>
                  <a:srgbClr val="000000"/>
                </a:solidFill>
                <a:latin typeface="Fira Sans" panose="020B0503050000020004"/>
              </a:rPr>
              <a:t> </a:t>
            </a:r>
            <a:endParaRPr lang="en-US" sz="2200" dirty="0">
              <a:solidFill>
                <a:srgbClr val="000000"/>
              </a:solidFill>
              <a:latin typeface="Fira Sans" panose="020B0503050000020004"/>
            </a:endParaRPr>
          </a:p>
        </p:txBody>
      </p:sp>
      <p:sp>
        <p:nvSpPr>
          <p:cNvPr id="14" name="AutoShape 14"/>
          <p:cNvSpPr/>
          <p:nvPr/>
        </p:nvSpPr>
        <p:spPr>
          <a:xfrm rot="16200000" flipH="1">
            <a:off x="6218121" y="2646462"/>
            <a:ext cx="0" cy="5832693"/>
          </a:xfrm>
          <a:prstGeom prst="line">
            <a:avLst/>
          </a:prstGeom>
          <a:ln w="38100" cap="flat">
            <a:solidFill>
              <a:schemeClr val="accent1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vi-VN"/>
          </a:p>
        </p:txBody>
      </p:sp>
      <p:sp>
        <p:nvSpPr>
          <p:cNvPr id="15" name="TextBox 15"/>
          <p:cNvSpPr txBox="1"/>
          <p:nvPr/>
        </p:nvSpPr>
        <p:spPr>
          <a:xfrm>
            <a:off x="1854481" y="5204242"/>
            <a:ext cx="869158" cy="5473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dirty="0">
                <a:solidFill>
                  <a:srgbClr val="000000"/>
                </a:solidFill>
                <a:latin typeface="Fira Sans Bold" panose="020B0803050000020004"/>
              </a:rPr>
              <a:t>User</a:t>
            </a:r>
            <a:endParaRPr lang="en-US" sz="3200" dirty="0">
              <a:solidFill>
                <a:srgbClr val="000000"/>
              </a:solidFill>
              <a:latin typeface="Fira Sans Bold" panose="020B0803050000020004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3987800" y="5711190"/>
            <a:ext cx="4166235" cy="3949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80"/>
              </a:lnSpc>
            </a:pPr>
            <a:r>
              <a:rPr lang="en-US" sz="2200" dirty="0" err="1">
                <a:solidFill>
                  <a:srgbClr val="000000"/>
                </a:solidFill>
                <a:latin typeface="Fira Sans" panose="020B0503050000020004"/>
              </a:rPr>
              <a:t>Xem</a:t>
            </a:r>
            <a:r>
              <a:rPr lang="en-US" sz="2200" dirty="0">
                <a:solidFill>
                  <a:srgbClr val="000000"/>
                </a:solidFill>
                <a:latin typeface="Fira Sans" panose="020B0503050000020004"/>
              </a:rPr>
              <a:t> chi </a:t>
            </a:r>
            <a:r>
              <a:rPr lang="en-US" sz="2200" dirty="0" err="1">
                <a:solidFill>
                  <a:srgbClr val="000000"/>
                </a:solidFill>
                <a:latin typeface="Fira Sans" panose="020B0503050000020004"/>
              </a:rPr>
              <a:t>tiết</a:t>
            </a:r>
            <a:r>
              <a:rPr lang="en-US" sz="2200" dirty="0">
                <a:solidFill>
                  <a:srgbClr val="000000"/>
                </a:solidFill>
                <a:latin typeface="Fira Sans" panose="020B0503050000020004"/>
              </a:rPr>
              <a:t> </a:t>
            </a:r>
            <a:r>
              <a:rPr lang="vi-VN" altLang="en-US" sz="2200" dirty="0" err="1">
                <a:solidFill>
                  <a:srgbClr val="000000"/>
                </a:solidFill>
                <a:latin typeface="Fira Sans" panose="020B0503050000020004"/>
              </a:rPr>
              <a:t>các điểm du </a:t>
            </a:r>
            <a:r>
              <a:rPr lang="vi-VN" altLang="en-US" sz="2200" dirty="0" err="1">
                <a:solidFill>
                  <a:srgbClr val="000000"/>
                </a:solidFill>
                <a:latin typeface="Fira Sans" panose="020B0503050000020004"/>
              </a:rPr>
              <a:t>lịch</a:t>
            </a:r>
            <a:endParaRPr lang="vi-VN" altLang="en-US" sz="2200" dirty="0" err="1">
              <a:solidFill>
                <a:srgbClr val="000000"/>
              </a:solidFill>
              <a:latin typeface="Fira Sans" panose="020B0503050000020004"/>
            </a:endParaRPr>
          </a:p>
        </p:txBody>
      </p:sp>
      <p:sp>
        <p:nvSpPr>
          <p:cNvPr id="22" name="Freeform 2"/>
          <p:cNvSpPr/>
          <p:nvPr/>
        </p:nvSpPr>
        <p:spPr>
          <a:xfrm>
            <a:off x="1549400" y="2090420"/>
            <a:ext cx="800735" cy="601345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3"/>
          <p:cNvSpPr/>
          <p:nvPr/>
        </p:nvSpPr>
        <p:spPr>
          <a:xfrm>
            <a:off x="3378200" y="3200400"/>
            <a:ext cx="761365" cy="60452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4"/>
          <p:cNvSpPr/>
          <p:nvPr/>
        </p:nvSpPr>
        <p:spPr>
          <a:xfrm>
            <a:off x="6026785" y="2133600"/>
            <a:ext cx="837565" cy="64643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26" name="Group 2"/>
          <p:cNvGrpSpPr/>
          <p:nvPr/>
        </p:nvGrpSpPr>
        <p:grpSpPr>
          <a:xfrm rot="5400000">
            <a:off x="438059" y="1024981"/>
            <a:ext cx="750987" cy="164065"/>
            <a:chOff x="0" y="0"/>
            <a:chExt cx="164826" cy="36009"/>
          </a:xfrm>
        </p:grpSpPr>
        <p:sp>
          <p:nvSpPr>
            <p:cNvPr id="27" name="Freeform 3"/>
            <p:cNvSpPr/>
            <p:nvPr/>
          </p:nvSpPr>
          <p:spPr>
            <a:xfrm>
              <a:off x="0" y="0"/>
              <a:ext cx="164826" cy="36009"/>
            </a:xfrm>
            <a:custGeom>
              <a:avLst/>
              <a:gdLst/>
              <a:ahLst/>
              <a:cxnLst/>
              <a:rect l="l" t="t" r="r" b="b"/>
              <a:pathLst>
                <a:path w="164826" h="36009">
                  <a:moveTo>
                    <a:pt x="18004" y="0"/>
                  </a:moveTo>
                  <a:lnTo>
                    <a:pt x="146821" y="0"/>
                  </a:lnTo>
                  <a:cubicBezTo>
                    <a:pt x="156765" y="0"/>
                    <a:pt x="164826" y="8061"/>
                    <a:pt x="164826" y="18004"/>
                  </a:cubicBezTo>
                  <a:lnTo>
                    <a:pt x="164826" y="18004"/>
                  </a:lnTo>
                  <a:cubicBezTo>
                    <a:pt x="164826" y="27948"/>
                    <a:pt x="156765" y="36009"/>
                    <a:pt x="146821" y="36009"/>
                  </a:cubicBezTo>
                  <a:lnTo>
                    <a:pt x="18004" y="36009"/>
                  </a:lnTo>
                  <a:cubicBezTo>
                    <a:pt x="8061" y="36009"/>
                    <a:pt x="0" y="27948"/>
                    <a:pt x="0" y="18004"/>
                  </a:cubicBezTo>
                  <a:lnTo>
                    <a:pt x="0" y="18004"/>
                  </a:lnTo>
                  <a:cubicBezTo>
                    <a:pt x="0" y="8061"/>
                    <a:pt x="8061" y="0"/>
                    <a:pt x="18004" y="0"/>
                  </a:cubicBezTo>
                  <a:close/>
                </a:path>
              </a:pathLst>
            </a:custGeom>
            <a:solidFill>
              <a:srgbClr val="38B6FF"/>
            </a:solidFill>
          </p:spPr>
          <p:txBody>
            <a:bodyPr/>
            <a:p>
              <a:endParaRPr lang="vi-VN"/>
            </a:p>
          </p:txBody>
        </p:sp>
        <p:sp>
          <p:nvSpPr>
            <p:cNvPr id="28" name="TextBox 4"/>
            <p:cNvSpPr txBox="1"/>
            <p:nvPr/>
          </p:nvSpPr>
          <p:spPr>
            <a:xfrm>
              <a:off x="0" y="-28575"/>
              <a:ext cx="164826" cy="64584"/>
            </a:xfrm>
            <a:prstGeom prst="rect">
              <a:avLst/>
            </a:prstGeom>
          </p:spPr>
          <p:txBody>
            <a:bodyPr lIns="50800" tIns="50800" rIns="50800" bIns="50800" rtlCol="0" anchor="ctr"/>
            <a:p>
              <a:pPr algn="ctr">
                <a:lnSpc>
                  <a:spcPts val="1960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edge/>
      </p:transition>
    </mc:Choice>
    <mc:Fallback>
      <p:transition spd="slow">
        <p:wedg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438059" y="1024981"/>
            <a:ext cx="750987" cy="164065"/>
            <a:chOff x="0" y="0"/>
            <a:chExt cx="164826" cy="3600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64826" cy="36009"/>
            </a:xfrm>
            <a:custGeom>
              <a:avLst/>
              <a:gdLst/>
              <a:ahLst/>
              <a:cxnLst/>
              <a:rect l="l" t="t" r="r" b="b"/>
              <a:pathLst>
                <a:path w="164826" h="36009">
                  <a:moveTo>
                    <a:pt x="18004" y="0"/>
                  </a:moveTo>
                  <a:lnTo>
                    <a:pt x="146821" y="0"/>
                  </a:lnTo>
                  <a:cubicBezTo>
                    <a:pt x="156765" y="0"/>
                    <a:pt x="164826" y="8061"/>
                    <a:pt x="164826" y="18004"/>
                  </a:cubicBezTo>
                  <a:lnTo>
                    <a:pt x="164826" y="18004"/>
                  </a:lnTo>
                  <a:cubicBezTo>
                    <a:pt x="164826" y="27948"/>
                    <a:pt x="156765" y="36009"/>
                    <a:pt x="146821" y="36009"/>
                  </a:cubicBezTo>
                  <a:lnTo>
                    <a:pt x="18004" y="36009"/>
                  </a:lnTo>
                  <a:cubicBezTo>
                    <a:pt x="8061" y="36009"/>
                    <a:pt x="0" y="27948"/>
                    <a:pt x="0" y="18004"/>
                  </a:cubicBezTo>
                  <a:lnTo>
                    <a:pt x="0" y="18004"/>
                  </a:lnTo>
                  <a:cubicBezTo>
                    <a:pt x="0" y="8061"/>
                    <a:pt x="8061" y="0"/>
                    <a:pt x="18004" y="0"/>
                  </a:cubicBezTo>
                  <a:close/>
                </a:path>
              </a:pathLst>
            </a:custGeom>
            <a:solidFill>
              <a:srgbClr val="38B6FF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164826" cy="645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992505" y="518795"/>
            <a:ext cx="4819015" cy="5740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3200" dirty="0">
                <a:solidFill>
                  <a:srgbClr val="000000"/>
                </a:solidFill>
                <a:latin typeface="Fira Sans Bold" panose="020B0803050000020004"/>
              </a:rPr>
              <a:t>BIỂU ĐỒ CƠ SỞ DỮ LIỆU</a:t>
            </a:r>
            <a:endParaRPr lang="en-US" sz="3200" dirty="0">
              <a:solidFill>
                <a:srgbClr val="000000"/>
              </a:solidFill>
              <a:latin typeface="Fira Sans Bold" panose="020B0803050000020004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25600" y="1828800"/>
            <a:ext cx="8298180" cy="5029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1573</Words>
  <Application>WPS Presentation</Application>
  <PresentationFormat>Custom</PresentationFormat>
  <Paragraphs>119</Paragraphs>
  <Slides>19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9" baseType="lpstr">
      <vt:lpstr>Arial</vt:lpstr>
      <vt:lpstr>SimSun</vt:lpstr>
      <vt:lpstr>Wingdings</vt:lpstr>
      <vt:lpstr>Fira Sans Bold</vt:lpstr>
      <vt:lpstr>Fira Sans</vt:lpstr>
      <vt:lpstr>Microsoft YaHei</vt:lpstr>
      <vt:lpstr>Arial Unicode MS</vt:lpstr>
      <vt:lpstr>Calibri</vt:lpstr>
      <vt:lpstr>Segoe Print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Trường</dc:title>
  <dc:creator>Nhựt Nguyễn</dc:creator>
  <cp:lastModifiedBy>ADMIN</cp:lastModifiedBy>
  <cp:revision>14</cp:revision>
  <dcterms:created xsi:type="dcterms:W3CDTF">2006-08-16T00:00:00Z</dcterms:created>
  <dcterms:modified xsi:type="dcterms:W3CDTF">2024-01-18T04:21:13Z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25EBA724A89F4AD7945B4C8BB5D17DEF_12</vt:lpwstr>
  </property>
  <property fmtid="{D5CDD505-2E9C-101B-9397-08002B2CF9AE}" pid="3" name="KSOProductBuildVer">
    <vt:lpwstr>1033-12.2.0.13359</vt:lpwstr>
  </property>
</Properties>
</file>